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3957C-1770-4107-9B14-5A092F41AF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CA7F9CE-6F0C-4A0E-8E37-0B43AF1E30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40DF7E0-D818-44BB-9DF7-63C43EAAEE26}"/>
              </a:ext>
            </a:extLst>
          </p:cNvPr>
          <p:cNvSpPr>
            <a:spLocks noGrp="1"/>
          </p:cNvSpPr>
          <p:nvPr>
            <p:ph type="dt" sz="half" idx="10"/>
          </p:nvPr>
        </p:nvSpPr>
        <p:spPr/>
        <p:txBody>
          <a:bodyPr/>
          <a:lstStyle/>
          <a:p>
            <a:fld id="{00579E10-0AD6-43E2-B279-B2CF485F47E8}" type="datetimeFigureOut">
              <a:rPr lang="en-IN" smtClean="0"/>
              <a:t>04-06-2021</a:t>
            </a:fld>
            <a:endParaRPr lang="en-IN"/>
          </a:p>
        </p:txBody>
      </p:sp>
      <p:sp>
        <p:nvSpPr>
          <p:cNvPr id="5" name="Footer Placeholder 4">
            <a:extLst>
              <a:ext uri="{FF2B5EF4-FFF2-40B4-BE49-F238E27FC236}">
                <a16:creationId xmlns:a16="http://schemas.microsoft.com/office/drawing/2014/main" id="{D3311C67-86C6-4C36-8307-792D04D64F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C0FB04-2BD2-465C-A243-6831842D0AD9}"/>
              </a:ext>
            </a:extLst>
          </p:cNvPr>
          <p:cNvSpPr>
            <a:spLocks noGrp="1"/>
          </p:cNvSpPr>
          <p:nvPr>
            <p:ph type="sldNum" sz="quarter" idx="12"/>
          </p:nvPr>
        </p:nvSpPr>
        <p:spPr/>
        <p:txBody>
          <a:bodyPr/>
          <a:lstStyle/>
          <a:p>
            <a:fld id="{515FBB7E-BCE8-4473-B4B4-E8FE2BE6B437}" type="slidenum">
              <a:rPr lang="en-IN" smtClean="0"/>
              <a:t>‹#›</a:t>
            </a:fld>
            <a:endParaRPr lang="en-IN"/>
          </a:p>
        </p:txBody>
      </p:sp>
    </p:spTree>
    <p:extLst>
      <p:ext uri="{BB962C8B-B14F-4D97-AF65-F5344CB8AC3E}">
        <p14:creationId xmlns:p14="http://schemas.microsoft.com/office/powerpoint/2010/main" val="1453301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E160F-78F9-4D02-AB8B-41F246C26A3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FFEBB05-95D5-4E29-A4C3-2AAB6FE16C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2F994C-B6D2-4D54-A8F4-CA036B8BEE43}"/>
              </a:ext>
            </a:extLst>
          </p:cNvPr>
          <p:cNvSpPr>
            <a:spLocks noGrp="1"/>
          </p:cNvSpPr>
          <p:nvPr>
            <p:ph type="dt" sz="half" idx="10"/>
          </p:nvPr>
        </p:nvSpPr>
        <p:spPr/>
        <p:txBody>
          <a:bodyPr/>
          <a:lstStyle/>
          <a:p>
            <a:fld id="{00579E10-0AD6-43E2-B279-B2CF485F47E8}" type="datetimeFigureOut">
              <a:rPr lang="en-IN" smtClean="0"/>
              <a:t>04-06-2021</a:t>
            </a:fld>
            <a:endParaRPr lang="en-IN"/>
          </a:p>
        </p:txBody>
      </p:sp>
      <p:sp>
        <p:nvSpPr>
          <p:cNvPr id="5" name="Footer Placeholder 4">
            <a:extLst>
              <a:ext uri="{FF2B5EF4-FFF2-40B4-BE49-F238E27FC236}">
                <a16:creationId xmlns:a16="http://schemas.microsoft.com/office/drawing/2014/main" id="{67BB8199-77E4-49FF-BCF9-B0C939CD4A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11126F-ECB1-4D53-A997-962CF857ECBC}"/>
              </a:ext>
            </a:extLst>
          </p:cNvPr>
          <p:cNvSpPr>
            <a:spLocks noGrp="1"/>
          </p:cNvSpPr>
          <p:nvPr>
            <p:ph type="sldNum" sz="quarter" idx="12"/>
          </p:nvPr>
        </p:nvSpPr>
        <p:spPr/>
        <p:txBody>
          <a:bodyPr/>
          <a:lstStyle/>
          <a:p>
            <a:fld id="{515FBB7E-BCE8-4473-B4B4-E8FE2BE6B437}" type="slidenum">
              <a:rPr lang="en-IN" smtClean="0"/>
              <a:t>‹#›</a:t>
            </a:fld>
            <a:endParaRPr lang="en-IN"/>
          </a:p>
        </p:txBody>
      </p:sp>
    </p:spTree>
    <p:extLst>
      <p:ext uri="{BB962C8B-B14F-4D97-AF65-F5344CB8AC3E}">
        <p14:creationId xmlns:p14="http://schemas.microsoft.com/office/powerpoint/2010/main" val="252638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D40E48-FBDC-4FD0-925D-1C5E5E3F66A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F59E1D7-4750-4957-B9DB-846641D3F1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0217CB-8A12-4EC9-A74B-4E0745924F2A}"/>
              </a:ext>
            </a:extLst>
          </p:cNvPr>
          <p:cNvSpPr>
            <a:spLocks noGrp="1"/>
          </p:cNvSpPr>
          <p:nvPr>
            <p:ph type="dt" sz="half" idx="10"/>
          </p:nvPr>
        </p:nvSpPr>
        <p:spPr/>
        <p:txBody>
          <a:bodyPr/>
          <a:lstStyle/>
          <a:p>
            <a:fld id="{00579E10-0AD6-43E2-B279-B2CF485F47E8}" type="datetimeFigureOut">
              <a:rPr lang="en-IN" smtClean="0"/>
              <a:t>04-06-2021</a:t>
            </a:fld>
            <a:endParaRPr lang="en-IN"/>
          </a:p>
        </p:txBody>
      </p:sp>
      <p:sp>
        <p:nvSpPr>
          <p:cNvPr id="5" name="Footer Placeholder 4">
            <a:extLst>
              <a:ext uri="{FF2B5EF4-FFF2-40B4-BE49-F238E27FC236}">
                <a16:creationId xmlns:a16="http://schemas.microsoft.com/office/drawing/2014/main" id="{7FFFB096-A8F7-4748-A5C3-19926FAF54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A94B24-9195-4D6D-B5E2-D4B0DE7B8646}"/>
              </a:ext>
            </a:extLst>
          </p:cNvPr>
          <p:cNvSpPr>
            <a:spLocks noGrp="1"/>
          </p:cNvSpPr>
          <p:nvPr>
            <p:ph type="sldNum" sz="quarter" idx="12"/>
          </p:nvPr>
        </p:nvSpPr>
        <p:spPr/>
        <p:txBody>
          <a:bodyPr/>
          <a:lstStyle/>
          <a:p>
            <a:fld id="{515FBB7E-BCE8-4473-B4B4-E8FE2BE6B437}" type="slidenum">
              <a:rPr lang="en-IN" smtClean="0"/>
              <a:t>‹#›</a:t>
            </a:fld>
            <a:endParaRPr lang="en-IN"/>
          </a:p>
        </p:txBody>
      </p:sp>
    </p:spTree>
    <p:extLst>
      <p:ext uri="{BB962C8B-B14F-4D97-AF65-F5344CB8AC3E}">
        <p14:creationId xmlns:p14="http://schemas.microsoft.com/office/powerpoint/2010/main" val="3171979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19AAC-CB16-4F7C-96FF-DA8CADD910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A8273D2-A367-4AB6-88F4-9379AC779A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A7EC9C-6752-4D67-9BF7-AB8CBD1C0729}"/>
              </a:ext>
            </a:extLst>
          </p:cNvPr>
          <p:cNvSpPr>
            <a:spLocks noGrp="1"/>
          </p:cNvSpPr>
          <p:nvPr>
            <p:ph type="dt" sz="half" idx="10"/>
          </p:nvPr>
        </p:nvSpPr>
        <p:spPr/>
        <p:txBody>
          <a:bodyPr/>
          <a:lstStyle/>
          <a:p>
            <a:fld id="{00579E10-0AD6-43E2-B279-B2CF485F47E8}" type="datetimeFigureOut">
              <a:rPr lang="en-IN" smtClean="0"/>
              <a:t>04-06-2021</a:t>
            </a:fld>
            <a:endParaRPr lang="en-IN"/>
          </a:p>
        </p:txBody>
      </p:sp>
      <p:sp>
        <p:nvSpPr>
          <p:cNvPr id="5" name="Footer Placeholder 4">
            <a:extLst>
              <a:ext uri="{FF2B5EF4-FFF2-40B4-BE49-F238E27FC236}">
                <a16:creationId xmlns:a16="http://schemas.microsoft.com/office/drawing/2014/main" id="{087DAB84-4547-45F1-B48C-241668238E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6663F1-BA07-4911-9D8D-A74956771C5C}"/>
              </a:ext>
            </a:extLst>
          </p:cNvPr>
          <p:cNvSpPr>
            <a:spLocks noGrp="1"/>
          </p:cNvSpPr>
          <p:nvPr>
            <p:ph type="sldNum" sz="quarter" idx="12"/>
          </p:nvPr>
        </p:nvSpPr>
        <p:spPr/>
        <p:txBody>
          <a:bodyPr/>
          <a:lstStyle/>
          <a:p>
            <a:fld id="{515FBB7E-BCE8-4473-B4B4-E8FE2BE6B437}" type="slidenum">
              <a:rPr lang="en-IN" smtClean="0"/>
              <a:t>‹#›</a:t>
            </a:fld>
            <a:endParaRPr lang="en-IN"/>
          </a:p>
        </p:txBody>
      </p:sp>
    </p:spTree>
    <p:extLst>
      <p:ext uri="{BB962C8B-B14F-4D97-AF65-F5344CB8AC3E}">
        <p14:creationId xmlns:p14="http://schemas.microsoft.com/office/powerpoint/2010/main" val="1299250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11A93-DDD4-4BC8-AD8E-C8E74033A4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5C0C521-5D56-4BE8-ADF9-AEE49025F3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30B89E-4E9A-4EB5-A9E2-A8089604525A}"/>
              </a:ext>
            </a:extLst>
          </p:cNvPr>
          <p:cNvSpPr>
            <a:spLocks noGrp="1"/>
          </p:cNvSpPr>
          <p:nvPr>
            <p:ph type="dt" sz="half" idx="10"/>
          </p:nvPr>
        </p:nvSpPr>
        <p:spPr/>
        <p:txBody>
          <a:bodyPr/>
          <a:lstStyle/>
          <a:p>
            <a:fld id="{00579E10-0AD6-43E2-B279-B2CF485F47E8}" type="datetimeFigureOut">
              <a:rPr lang="en-IN" smtClean="0"/>
              <a:t>04-06-2021</a:t>
            </a:fld>
            <a:endParaRPr lang="en-IN"/>
          </a:p>
        </p:txBody>
      </p:sp>
      <p:sp>
        <p:nvSpPr>
          <p:cNvPr id="5" name="Footer Placeholder 4">
            <a:extLst>
              <a:ext uri="{FF2B5EF4-FFF2-40B4-BE49-F238E27FC236}">
                <a16:creationId xmlns:a16="http://schemas.microsoft.com/office/drawing/2014/main" id="{33D57174-857A-4180-AA83-2C607341ED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0DAA40-0FED-4504-B292-C650477373FE}"/>
              </a:ext>
            </a:extLst>
          </p:cNvPr>
          <p:cNvSpPr>
            <a:spLocks noGrp="1"/>
          </p:cNvSpPr>
          <p:nvPr>
            <p:ph type="sldNum" sz="quarter" idx="12"/>
          </p:nvPr>
        </p:nvSpPr>
        <p:spPr/>
        <p:txBody>
          <a:bodyPr/>
          <a:lstStyle/>
          <a:p>
            <a:fld id="{515FBB7E-BCE8-4473-B4B4-E8FE2BE6B437}" type="slidenum">
              <a:rPr lang="en-IN" smtClean="0"/>
              <a:t>‹#›</a:t>
            </a:fld>
            <a:endParaRPr lang="en-IN"/>
          </a:p>
        </p:txBody>
      </p:sp>
    </p:spTree>
    <p:extLst>
      <p:ext uri="{BB962C8B-B14F-4D97-AF65-F5344CB8AC3E}">
        <p14:creationId xmlns:p14="http://schemas.microsoft.com/office/powerpoint/2010/main" val="2967827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69CA2-56E0-47A4-940D-691D682297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9DBDF39-D95C-40B2-AC49-ED8D9ABA03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E6DB2A3-8B5F-4C97-805F-EC1B862E1B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0E25BE4-1E39-4E74-A03A-A5979C6CD5B3}"/>
              </a:ext>
            </a:extLst>
          </p:cNvPr>
          <p:cNvSpPr>
            <a:spLocks noGrp="1"/>
          </p:cNvSpPr>
          <p:nvPr>
            <p:ph type="dt" sz="half" idx="10"/>
          </p:nvPr>
        </p:nvSpPr>
        <p:spPr/>
        <p:txBody>
          <a:bodyPr/>
          <a:lstStyle/>
          <a:p>
            <a:fld id="{00579E10-0AD6-43E2-B279-B2CF485F47E8}" type="datetimeFigureOut">
              <a:rPr lang="en-IN" smtClean="0"/>
              <a:t>04-06-2021</a:t>
            </a:fld>
            <a:endParaRPr lang="en-IN"/>
          </a:p>
        </p:txBody>
      </p:sp>
      <p:sp>
        <p:nvSpPr>
          <p:cNvPr id="6" name="Footer Placeholder 5">
            <a:extLst>
              <a:ext uri="{FF2B5EF4-FFF2-40B4-BE49-F238E27FC236}">
                <a16:creationId xmlns:a16="http://schemas.microsoft.com/office/drawing/2014/main" id="{717B9477-8289-4911-85C7-655ADA71AA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400EF4-3E65-43A4-96A2-90FAA45A3F5A}"/>
              </a:ext>
            </a:extLst>
          </p:cNvPr>
          <p:cNvSpPr>
            <a:spLocks noGrp="1"/>
          </p:cNvSpPr>
          <p:nvPr>
            <p:ph type="sldNum" sz="quarter" idx="12"/>
          </p:nvPr>
        </p:nvSpPr>
        <p:spPr/>
        <p:txBody>
          <a:bodyPr/>
          <a:lstStyle/>
          <a:p>
            <a:fld id="{515FBB7E-BCE8-4473-B4B4-E8FE2BE6B437}" type="slidenum">
              <a:rPr lang="en-IN" smtClean="0"/>
              <a:t>‹#›</a:t>
            </a:fld>
            <a:endParaRPr lang="en-IN"/>
          </a:p>
        </p:txBody>
      </p:sp>
    </p:spTree>
    <p:extLst>
      <p:ext uri="{BB962C8B-B14F-4D97-AF65-F5344CB8AC3E}">
        <p14:creationId xmlns:p14="http://schemas.microsoft.com/office/powerpoint/2010/main" val="3456908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4F55F-8203-4AD7-B9E1-675803B80E0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7B1A93A-F25E-4F60-80CC-5A7445EFFD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8EA97A-9A84-4B1B-8B5E-847EB24ACA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FB8E85C-52A1-4FD6-83DC-5071B52D73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75BC36-CBFF-4BBC-B741-3FD1BA960F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906C962-44B6-4901-B7B4-A8A423BEC5DE}"/>
              </a:ext>
            </a:extLst>
          </p:cNvPr>
          <p:cNvSpPr>
            <a:spLocks noGrp="1"/>
          </p:cNvSpPr>
          <p:nvPr>
            <p:ph type="dt" sz="half" idx="10"/>
          </p:nvPr>
        </p:nvSpPr>
        <p:spPr/>
        <p:txBody>
          <a:bodyPr/>
          <a:lstStyle/>
          <a:p>
            <a:fld id="{00579E10-0AD6-43E2-B279-B2CF485F47E8}" type="datetimeFigureOut">
              <a:rPr lang="en-IN" smtClean="0"/>
              <a:t>04-06-2021</a:t>
            </a:fld>
            <a:endParaRPr lang="en-IN"/>
          </a:p>
        </p:txBody>
      </p:sp>
      <p:sp>
        <p:nvSpPr>
          <p:cNvPr id="8" name="Footer Placeholder 7">
            <a:extLst>
              <a:ext uri="{FF2B5EF4-FFF2-40B4-BE49-F238E27FC236}">
                <a16:creationId xmlns:a16="http://schemas.microsoft.com/office/drawing/2014/main" id="{0889F5FA-E578-4824-8787-59F348230A5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9C16F12-2B26-427A-91CA-08B8842A747B}"/>
              </a:ext>
            </a:extLst>
          </p:cNvPr>
          <p:cNvSpPr>
            <a:spLocks noGrp="1"/>
          </p:cNvSpPr>
          <p:nvPr>
            <p:ph type="sldNum" sz="quarter" idx="12"/>
          </p:nvPr>
        </p:nvSpPr>
        <p:spPr/>
        <p:txBody>
          <a:bodyPr/>
          <a:lstStyle/>
          <a:p>
            <a:fld id="{515FBB7E-BCE8-4473-B4B4-E8FE2BE6B437}" type="slidenum">
              <a:rPr lang="en-IN" smtClean="0"/>
              <a:t>‹#›</a:t>
            </a:fld>
            <a:endParaRPr lang="en-IN"/>
          </a:p>
        </p:txBody>
      </p:sp>
    </p:spTree>
    <p:extLst>
      <p:ext uri="{BB962C8B-B14F-4D97-AF65-F5344CB8AC3E}">
        <p14:creationId xmlns:p14="http://schemas.microsoft.com/office/powerpoint/2010/main" val="856537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4E7E4-FDF2-4156-B851-DFD5864BF50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BBBBDC1-467C-4A91-8638-F6094DA9BD5C}"/>
              </a:ext>
            </a:extLst>
          </p:cNvPr>
          <p:cNvSpPr>
            <a:spLocks noGrp="1"/>
          </p:cNvSpPr>
          <p:nvPr>
            <p:ph type="dt" sz="half" idx="10"/>
          </p:nvPr>
        </p:nvSpPr>
        <p:spPr/>
        <p:txBody>
          <a:bodyPr/>
          <a:lstStyle/>
          <a:p>
            <a:fld id="{00579E10-0AD6-43E2-B279-B2CF485F47E8}" type="datetimeFigureOut">
              <a:rPr lang="en-IN" smtClean="0"/>
              <a:t>04-06-2021</a:t>
            </a:fld>
            <a:endParaRPr lang="en-IN"/>
          </a:p>
        </p:txBody>
      </p:sp>
      <p:sp>
        <p:nvSpPr>
          <p:cNvPr id="4" name="Footer Placeholder 3">
            <a:extLst>
              <a:ext uri="{FF2B5EF4-FFF2-40B4-BE49-F238E27FC236}">
                <a16:creationId xmlns:a16="http://schemas.microsoft.com/office/drawing/2014/main" id="{6953E508-8E90-4D61-B0AD-7ABE7D7CF04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6264DA3-75AD-4249-895A-928519939F2D}"/>
              </a:ext>
            </a:extLst>
          </p:cNvPr>
          <p:cNvSpPr>
            <a:spLocks noGrp="1"/>
          </p:cNvSpPr>
          <p:nvPr>
            <p:ph type="sldNum" sz="quarter" idx="12"/>
          </p:nvPr>
        </p:nvSpPr>
        <p:spPr/>
        <p:txBody>
          <a:bodyPr/>
          <a:lstStyle/>
          <a:p>
            <a:fld id="{515FBB7E-BCE8-4473-B4B4-E8FE2BE6B437}" type="slidenum">
              <a:rPr lang="en-IN" smtClean="0"/>
              <a:t>‹#›</a:t>
            </a:fld>
            <a:endParaRPr lang="en-IN"/>
          </a:p>
        </p:txBody>
      </p:sp>
    </p:spTree>
    <p:extLst>
      <p:ext uri="{BB962C8B-B14F-4D97-AF65-F5344CB8AC3E}">
        <p14:creationId xmlns:p14="http://schemas.microsoft.com/office/powerpoint/2010/main" val="537338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FA9DD5-3BC7-4A81-9118-AE844824C3A3}"/>
              </a:ext>
            </a:extLst>
          </p:cNvPr>
          <p:cNvSpPr>
            <a:spLocks noGrp="1"/>
          </p:cNvSpPr>
          <p:nvPr>
            <p:ph type="dt" sz="half" idx="10"/>
          </p:nvPr>
        </p:nvSpPr>
        <p:spPr/>
        <p:txBody>
          <a:bodyPr/>
          <a:lstStyle/>
          <a:p>
            <a:fld id="{00579E10-0AD6-43E2-B279-B2CF485F47E8}" type="datetimeFigureOut">
              <a:rPr lang="en-IN" smtClean="0"/>
              <a:t>04-06-2021</a:t>
            </a:fld>
            <a:endParaRPr lang="en-IN"/>
          </a:p>
        </p:txBody>
      </p:sp>
      <p:sp>
        <p:nvSpPr>
          <p:cNvPr id="3" name="Footer Placeholder 2">
            <a:extLst>
              <a:ext uri="{FF2B5EF4-FFF2-40B4-BE49-F238E27FC236}">
                <a16:creationId xmlns:a16="http://schemas.microsoft.com/office/drawing/2014/main" id="{C99FAE76-95C9-4C0C-AD16-54D82B03818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77B143A-17A1-492D-9C02-43F838DE7DE8}"/>
              </a:ext>
            </a:extLst>
          </p:cNvPr>
          <p:cNvSpPr>
            <a:spLocks noGrp="1"/>
          </p:cNvSpPr>
          <p:nvPr>
            <p:ph type="sldNum" sz="quarter" idx="12"/>
          </p:nvPr>
        </p:nvSpPr>
        <p:spPr/>
        <p:txBody>
          <a:bodyPr/>
          <a:lstStyle/>
          <a:p>
            <a:fld id="{515FBB7E-BCE8-4473-B4B4-E8FE2BE6B437}" type="slidenum">
              <a:rPr lang="en-IN" smtClean="0"/>
              <a:t>‹#›</a:t>
            </a:fld>
            <a:endParaRPr lang="en-IN"/>
          </a:p>
        </p:txBody>
      </p:sp>
    </p:spTree>
    <p:extLst>
      <p:ext uri="{BB962C8B-B14F-4D97-AF65-F5344CB8AC3E}">
        <p14:creationId xmlns:p14="http://schemas.microsoft.com/office/powerpoint/2010/main" val="3576115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29045-A9EB-44ED-B3C5-B98E03B2D3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82C1A8B-1D45-43F7-B622-83AF768357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0149CFE-C1CE-47EF-B312-49D9CE567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AFBEF8-9C24-4880-BC0E-A637CC200EB8}"/>
              </a:ext>
            </a:extLst>
          </p:cNvPr>
          <p:cNvSpPr>
            <a:spLocks noGrp="1"/>
          </p:cNvSpPr>
          <p:nvPr>
            <p:ph type="dt" sz="half" idx="10"/>
          </p:nvPr>
        </p:nvSpPr>
        <p:spPr/>
        <p:txBody>
          <a:bodyPr/>
          <a:lstStyle/>
          <a:p>
            <a:fld id="{00579E10-0AD6-43E2-B279-B2CF485F47E8}" type="datetimeFigureOut">
              <a:rPr lang="en-IN" smtClean="0"/>
              <a:t>04-06-2021</a:t>
            </a:fld>
            <a:endParaRPr lang="en-IN"/>
          </a:p>
        </p:txBody>
      </p:sp>
      <p:sp>
        <p:nvSpPr>
          <p:cNvPr id="6" name="Footer Placeholder 5">
            <a:extLst>
              <a:ext uri="{FF2B5EF4-FFF2-40B4-BE49-F238E27FC236}">
                <a16:creationId xmlns:a16="http://schemas.microsoft.com/office/drawing/2014/main" id="{600890F3-B0EB-4161-A530-3ED5513D9D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3D53BF-1C5C-4AAB-9D10-045D251D7673}"/>
              </a:ext>
            </a:extLst>
          </p:cNvPr>
          <p:cNvSpPr>
            <a:spLocks noGrp="1"/>
          </p:cNvSpPr>
          <p:nvPr>
            <p:ph type="sldNum" sz="quarter" idx="12"/>
          </p:nvPr>
        </p:nvSpPr>
        <p:spPr/>
        <p:txBody>
          <a:bodyPr/>
          <a:lstStyle/>
          <a:p>
            <a:fld id="{515FBB7E-BCE8-4473-B4B4-E8FE2BE6B437}" type="slidenum">
              <a:rPr lang="en-IN" smtClean="0"/>
              <a:t>‹#›</a:t>
            </a:fld>
            <a:endParaRPr lang="en-IN"/>
          </a:p>
        </p:txBody>
      </p:sp>
    </p:spTree>
    <p:extLst>
      <p:ext uri="{BB962C8B-B14F-4D97-AF65-F5344CB8AC3E}">
        <p14:creationId xmlns:p14="http://schemas.microsoft.com/office/powerpoint/2010/main" val="1221747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65DF1-FD84-4D22-8BCB-350A89841A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B1596A3-3930-4533-8CDC-BC8F54643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360972F-A1BD-4356-A7A6-3F8901E89E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410388-F33C-4898-90A9-B6279CC3BC61}"/>
              </a:ext>
            </a:extLst>
          </p:cNvPr>
          <p:cNvSpPr>
            <a:spLocks noGrp="1"/>
          </p:cNvSpPr>
          <p:nvPr>
            <p:ph type="dt" sz="half" idx="10"/>
          </p:nvPr>
        </p:nvSpPr>
        <p:spPr/>
        <p:txBody>
          <a:bodyPr/>
          <a:lstStyle/>
          <a:p>
            <a:fld id="{00579E10-0AD6-43E2-B279-B2CF485F47E8}" type="datetimeFigureOut">
              <a:rPr lang="en-IN" smtClean="0"/>
              <a:t>04-06-2021</a:t>
            </a:fld>
            <a:endParaRPr lang="en-IN"/>
          </a:p>
        </p:txBody>
      </p:sp>
      <p:sp>
        <p:nvSpPr>
          <p:cNvPr id="6" name="Footer Placeholder 5">
            <a:extLst>
              <a:ext uri="{FF2B5EF4-FFF2-40B4-BE49-F238E27FC236}">
                <a16:creationId xmlns:a16="http://schemas.microsoft.com/office/drawing/2014/main" id="{3B6D38EA-0039-4D9A-9B4B-160D181D6E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FE2817-898B-431B-97B7-EF54D912E0C3}"/>
              </a:ext>
            </a:extLst>
          </p:cNvPr>
          <p:cNvSpPr>
            <a:spLocks noGrp="1"/>
          </p:cNvSpPr>
          <p:nvPr>
            <p:ph type="sldNum" sz="quarter" idx="12"/>
          </p:nvPr>
        </p:nvSpPr>
        <p:spPr/>
        <p:txBody>
          <a:bodyPr/>
          <a:lstStyle/>
          <a:p>
            <a:fld id="{515FBB7E-BCE8-4473-B4B4-E8FE2BE6B437}" type="slidenum">
              <a:rPr lang="en-IN" smtClean="0"/>
              <a:t>‹#›</a:t>
            </a:fld>
            <a:endParaRPr lang="en-IN"/>
          </a:p>
        </p:txBody>
      </p:sp>
    </p:spTree>
    <p:extLst>
      <p:ext uri="{BB962C8B-B14F-4D97-AF65-F5344CB8AC3E}">
        <p14:creationId xmlns:p14="http://schemas.microsoft.com/office/powerpoint/2010/main" val="316851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3D9113-6EF8-4467-A59A-84A24C8B42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5E36CD-94B8-48D8-B950-2B0761D1B5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05FFE6-62F5-4AB9-AB0C-80376258E3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579E10-0AD6-43E2-B279-B2CF485F47E8}" type="datetimeFigureOut">
              <a:rPr lang="en-IN" smtClean="0"/>
              <a:t>04-06-2021</a:t>
            </a:fld>
            <a:endParaRPr lang="en-IN"/>
          </a:p>
        </p:txBody>
      </p:sp>
      <p:sp>
        <p:nvSpPr>
          <p:cNvPr id="5" name="Footer Placeholder 4">
            <a:extLst>
              <a:ext uri="{FF2B5EF4-FFF2-40B4-BE49-F238E27FC236}">
                <a16:creationId xmlns:a16="http://schemas.microsoft.com/office/drawing/2014/main" id="{DF9C5F07-1CCD-40DA-9EC3-FB72A1A6AE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BC88297-1EA1-4431-9B18-499C6EC996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5FBB7E-BCE8-4473-B4B4-E8FE2BE6B437}" type="slidenum">
              <a:rPr lang="en-IN" smtClean="0"/>
              <a:t>‹#›</a:t>
            </a:fld>
            <a:endParaRPr lang="en-IN"/>
          </a:p>
        </p:txBody>
      </p:sp>
    </p:spTree>
    <p:extLst>
      <p:ext uri="{BB962C8B-B14F-4D97-AF65-F5344CB8AC3E}">
        <p14:creationId xmlns:p14="http://schemas.microsoft.com/office/powerpoint/2010/main" val="2317424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4C558-56D1-4447-B34E-BE9C781A8AF4}"/>
              </a:ext>
            </a:extLst>
          </p:cNvPr>
          <p:cNvSpPr>
            <a:spLocks noGrp="1"/>
          </p:cNvSpPr>
          <p:nvPr>
            <p:ph type="ctrTitle"/>
          </p:nvPr>
        </p:nvSpPr>
        <p:spPr/>
        <p:txBody>
          <a:bodyPr>
            <a:normAutofit/>
          </a:bodyPr>
          <a:lstStyle/>
          <a:p>
            <a:r>
              <a:rPr lang="en-US" sz="8800" b="1" dirty="0">
                <a:solidFill>
                  <a:srgbClr val="FF0000"/>
                </a:solidFill>
              </a:rPr>
              <a:t>JavaFX</a:t>
            </a:r>
            <a:endParaRPr lang="en-IN" sz="8800" b="1" dirty="0">
              <a:solidFill>
                <a:srgbClr val="FF0000"/>
              </a:solidFill>
            </a:endParaRPr>
          </a:p>
        </p:txBody>
      </p:sp>
      <p:sp>
        <p:nvSpPr>
          <p:cNvPr id="3" name="Subtitle 2">
            <a:extLst>
              <a:ext uri="{FF2B5EF4-FFF2-40B4-BE49-F238E27FC236}">
                <a16:creationId xmlns:a16="http://schemas.microsoft.com/office/drawing/2014/main" id="{CACED8C6-AD6E-46C4-8B59-125E00974C2E}"/>
              </a:ext>
            </a:extLst>
          </p:cNvPr>
          <p:cNvSpPr>
            <a:spLocks noGrp="1"/>
          </p:cNvSpPr>
          <p:nvPr>
            <p:ph type="subTitle" idx="1"/>
          </p:nvPr>
        </p:nvSpPr>
        <p:spPr>
          <a:xfrm>
            <a:off x="1524000" y="4474235"/>
            <a:ext cx="9144000" cy="1655762"/>
          </a:xfrm>
        </p:spPr>
        <p:txBody>
          <a:bodyPr>
            <a:normAutofit/>
          </a:bodyPr>
          <a:lstStyle/>
          <a:p>
            <a:r>
              <a:rPr lang="en-US" sz="3600" b="1" dirty="0">
                <a:solidFill>
                  <a:srgbClr val="002060"/>
                </a:solidFill>
              </a:rPr>
              <a:t>Abhishek S. Rao</a:t>
            </a:r>
            <a:endParaRPr lang="en-IN" sz="3600" b="1" dirty="0">
              <a:solidFill>
                <a:srgbClr val="002060"/>
              </a:solidFill>
            </a:endParaRPr>
          </a:p>
        </p:txBody>
      </p:sp>
    </p:spTree>
    <p:extLst>
      <p:ext uri="{BB962C8B-B14F-4D97-AF65-F5344CB8AC3E}">
        <p14:creationId xmlns:p14="http://schemas.microsoft.com/office/powerpoint/2010/main" val="1036154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2E677-E348-4615-A2A1-3080A294D879}"/>
              </a:ext>
            </a:extLst>
          </p:cNvPr>
          <p:cNvSpPr>
            <a:spLocks noGrp="1"/>
          </p:cNvSpPr>
          <p:nvPr>
            <p:ph type="title"/>
          </p:nvPr>
        </p:nvSpPr>
        <p:spPr>
          <a:xfrm>
            <a:off x="261424" y="182881"/>
            <a:ext cx="10515600" cy="591478"/>
          </a:xfrm>
        </p:spPr>
        <p:txBody>
          <a:bodyPr>
            <a:normAutofit fontScale="90000"/>
          </a:bodyPr>
          <a:lstStyle/>
          <a:p>
            <a:r>
              <a:rPr lang="en-IN" b="1" dirty="0">
                <a:solidFill>
                  <a:srgbClr val="FF0000"/>
                </a:solidFill>
              </a:rPr>
              <a:t>History of JavaFX </a:t>
            </a:r>
          </a:p>
        </p:txBody>
      </p:sp>
      <p:sp>
        <p:nvSpPr>
          <p:cNvPr id="3" name="Content Placeholder 2">
            <a:extLst>
              <a:ext uri="{FF2B5EF4-FFF2-40B4-BE49-F238E27FC236}">
                <a16:creationId xmlns:a16="http://schemas.microsoft.com/office/drawing/2014/main" id="{4A5F8585-C6C4-4A84-9A44-C1013881A236}"/>
              </a:ext>
            </a:extLst>
          </p:cNvPr>
          <p:cNvSpPr>
            <a:spLocks noGrp="1"/>
          </p:cNvSpPr>
          <p:nvPr>
            <p:ph idx="1"/>
          </p:nvPr>
        </p:nvSpPr>
        <p:spPr>
          <a:xfrm>
            <a:off x="391551" y="1042938"/>
            <a:ext cx="11408898" cy="5632181"/>
          </a:xfrm>
        </p:spPr>
        <p:txBody>
          <a:bodyPr>
            <a:normAutofit/>
          </a:bodyPr>
          <a:lstStyle/>
          <a:p>
            <a:r>
              <a:rPr lang="en-US" dirty="0">
                <a:latin typeface="Perpetua" panose="02020502060401020303" pitchFamily="18" charset="0"/>
              </a:rPr>
              <a:t>In the year 2008, </a:t>
            </a:r>
            <a:r>
              <a:rPr lang="en-US" b="1" dirty="0">
                <a:latin typeface="Perpetua" panose="02020502060401020303" pitchFamily="18" charset="0"/>
              </a:rPr>
              <a:t>Net Beans </a:t>
            </a:r>
            <a:r>
              <a:rPr lang="en-US" dirty="0">
                <a:latin typeface="Perpetua" panose="02020502060401020303" pitchFamily="18" charset="0"/>
              </a:rPr>
              <a:t>integrated with JavaFX was available. In the same year, the Java </a:t>
            </a:r>
            <a:r>
              <a:rPr lang="en-US" b="1" dirty="0">
                <a:latin typeface="Perpetua" panose="02020502060401020303" pitchFamily="18" charset="0"/>
              </a:rPr>
              <a:t>Standard Development Kit </a:t>
            </a:r>
            <a:r>
              <a:rPr lang="en-US" dirty="0">
                <a:latin typeface="Perpetua" panose="02020502060401020303" pitchFamily="18" charset="0"/>
              </a:rPr>
              <a:t>for JavaFX 1.0 was released. </a:t>
            </a:r>
          </a:p>
          <a:p>
            <a:endParaRPr lang="en-IN" dirty="0">
              <a:latin typeface="Perpetua" panose="02020502060401020303" pitchFamily="18" charset="0"/>
            </a:endParaRPr>
          </a:p>
          <a:p>
            <a:r>
              <a:rPr lang="en-US" dirty="0">
                <a:latin typeface="Perpetua" panose="02020502060401020303" pitchFamily="18" charset="0"/>
              </a:rPr>
              <a:t>In the year 2009, Oracle Corporation acquired Sun Microsystems and in the same year the next version of JavaFX (1.2) was released as well. </a:t>
            </a:r>
          </a:p>
          <a:p>
            <a:endParaRPr lang="en-IN" dirty="0">
              <a:latin typeface="Perpetua" panose="02020502060401020303" pitchFamily="18" charset="0"/>
            </a:endParaRPr>
          </a:p>
          <a:p>
            <a:r>
              <a:rPr lang="en-US" dirty="0">
                <a:latin typeface="Perpetua" panose="02020502060401020303" pitchFamily="18" charset="0"/>
              </a:rPr>
              <a:t>In the year 2010, JavaFX 1.3 came out and in the year 2011 JavaFX 2.0 was released. </a:t>
            </a:r>
          </a:p>
          <a:p>
            <a:endParaRPr lang="en-IN" dirty="0">
              <a:latin typeface="Perpetua" panose="02020502060401020303" pitchFamily="18" charset="0"/>
            </a:endParaRPr>
          </a:p>
          <a:p>
            <a:r>
              <a:rPr lang="en-US" dirty="0">
                <a:latin typeface="Perpetua" panose="02020502060401020303" pitchFamily="18" charset="0"/>
              </a:rPr>
              <a:t>The latest version, JavaFX8, was released as an integral part of Java on 18th of March 2014. </a:t>
            </a:r>
          </a:p>
        </p:txBody>
      </p:sp>
    </p:spTree>
    <p:extLst>
      <p:ext uri="{BB962C8B-B14F-4D97-AF65-F5344CB8AC3E}">
        <p14:creationId xmlns:p14="http://schemas.microsoft.com/office/powerpoint/2010/main" val="187062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4A08-7F00-4F2C-BAB6-F5441AE5045D}"/>
              </a:ext>
            </a:extLst>
          </p:cNvPr>
          <p:cNvSpPr>
            <a:spLocks noGrp="1"/>
          </p:cNvSpPr>
          <p:nvPr>
            <p:ph type="title"/>
          </p:nvPr>
        </p:nvSpPr>
        <p:spPr>
          <a:xfrm>
            <a:off x="838200" y="232117"/>
            <a:ext cx="10515600" cy="647749"/>
          </a:xfrm>
        </p:spPr>
        <p:txBody>
          <a:bodyPr>
            <a:normAutofit fontScale="90000"/>
          </a:bodyPr>
          <a:lstStyle/>
          <a:p>
            <a:r>
              <a:rPr lang="en-IN" b="1" dirty="0">
                <a:solidFill>
                  <a:srgbClr val="FF0000"/>
                </a:solidFill>
              </a:rPr>
              <a:t>JavaFX Basic Concepts</a:t>
            </a:r>
          </a:p>
        </p:txBody>
      </p:sp>
      <p:sp>
        <p:nvSpPr>
          <p:cNvPr id="3" name="Content Placeholder 2">
            <a:extLst>
              <a:ext uri="{FF2B5EF4-FFF2-40B4-BE49-F238E27FC236}">
                <a16:creationId xmlns:a16="http://schemas.microsoft.com/office/drawing/2014/main" id="{0EBEE40A-1415-4558-8A48-4F31DA930CDD}"/>
              </a:ext>
            </a:extLst>
          </p:cNvPr>
          <p:cNvSpPr>
            <a:spLocks noGrp="1"/>
          </p:cNvSpPr>
          <p:nvPr>
            <p:ph idx="1"/>
          </p:nvPr>
        </p:nvSpPr>
        <p:spPr>
          <a:xfrm>
            <a:off x="486508" y="1097280"/>
            <a:ext cx="11302218" cy="5528603"/>
          </a:xfrm>
        </p:spPr>
        <p:txBody>
          <a:bodyPr>
            <a:normAutofit lnSpcReduction="10000"/>
          </a:bodyPr>
          <a:lstStyle/>
          <a:p>
            <a:pPr algn="just"/>
            <a:r>
              <a:rPr lang="en-US" dirty="0">
                <a:latin typeface="Perpetua" panose="02020502060401020303" pitchFamily="18" charset="0"/>
              </a:rPr>
              <a:t>In general, the JavaFX framework has all of the good features of Swing. For example, JavaFX is lightweight. It can also support an MVC architecture.</a:t>
            </a:r>
          </a:p>
          <a:p>
            <a:pPr algn="just"/>
            <a:r>
              <a:rPr lang="en-US" dirty="0">
                <a:latin typeface="Perpetua" panose="02020502060401020303" pitchFamily="18" charset="0"/>
              </a:rPr>
              <a:t>JavaFX offers a more streamlined, easier-to-use, and use updated approach. </a:t>
            </a:r>
          </a:p>
          <a:p>
            <a:pPr algn="just"/>
            <a:r>
              <a:rPr lang="en-US" dirty="0">
                <a:latin typeface="Perpetua" panose="02020502060401020303" pitchFamily="18" charset="0"/>
              </a:rPr>
              <a:t>JavaFX also greatly simplifies the rendering of objects because it handles repainting automatically. It is no longer necessary for your program to handle this task manually.</a:t>
            </a:r>
          </a:p>
          <a:p>
            <a:pPr marL="0" indent="0" algn="just">
              <a:buNone/>
            </a:pPr>
            <a:r>
              <a:rPr lang="en-IN" b="1" dirty="0">
                <a:latin typeface="Perpetua" panose="02020502060401020303" pitchFamily="18" charset="0"/>
              </a:rPr>
              <a:t>The JavaFX Packages:</a:t>
            </a:r>
          </a:p>
          <a:p>
            <a:pPr marL="0" indent="0" algn="just">
              <a:buNone/>
            </a:pPr>
            <a:r>
              <a:rPr lang="en-IN" dirty="0">
                <a:latin typeface="Perpetua" panose="02020502060401020303" pitchFamily="18" charset="0"/>
              </a:rPr>
              <a:t>The JavaFX elements are contained in packages that begin with the </a:t>
            </a:r>
            <a:r>
              <a:rPr lang="en-IN" dirty="0" err="1">
                <a:latin typeface="Perpetua" panose="02020502060401020303" pitchFamily="18" charset="0"/>
              </a:rPr>
              <a:t>javafx</a:t>
            </a:r>
            <a:r>
              <a:rPr lang="en-IN" dirty="0">
                <a:latin typeface="Perpetua" panose="02020502060401020303" pitchFamily="18" charset="0"/>
              </a:rPr>
              <a:t> prefix. At the time of this writing, there are more than 30 JavaFX packages in its API library. Here are four examples: </a:t>
            </a:r>
            <a:r>
              <a:rPr lang="en-IN" dirty="0" err="1">
                <a:latin typeface="Perpetua" panose="02020502060401020303" pitchFamily="18" charset="0"/>
              </a:rPr>
              <a:t>javafx.application</a:t>
            </a:r>
            <a:r>
              <a:rPr lang="en-IN" dirty="0">
                <a:latin typeface="Perpetua" panose="02020502060401020303" pitchFamily="18" charset="0"/>
              </a:rPr>
              <a:t>, </a:t>
            </a:r>
            <a:r>
              <a:rPr lang="en-IN" dirty="0" err="1">
                <a:latin typeface="Perpetua" panose="02020502060401020303" pitchFamily="18" charset="0"/>
              </a:rPr>
              <a:t>javafx.stage</a:t>
            </a:r>
            <a:r>
              <a:rPr lang="en-IN" dirty="0">
                <a:latin typeface="Perpetua" panose="02020502060401020303" pitchFamily="18" charset="0"/>
              </a:rPr>
              <a:t>, </a:t>
            </a:r>
            <a:r>
              <a:rPr lang="en-IN" dirty="0" err="1">
                <a:latin typeface="Perpetua" panose="02020502060401020303" pitchFamily="18" charset="0"/>
              </a:rPr>
              <a:t>javafx.scene</a:t>
            </a:r>
            <a:r>
              <a:rPr lang="en-IN" dirty="0">
                <a:latin typeface="Perpetua" panose="02020502060401020303" pitchFamily="18" charset="0"/>
              </a:rPr>
              <a:t>, and </a:t>
            </a:r>
            <a:r>
              <a:rPr lang="en-IN" dirty="0" err="1">
                <a:latin typeface="Perpetua" panose="02020502060401020303" pitchFamily="18" charset="0"/>
              </a:rPr>
              <a:t>javafx.scene.layout</a:t>
            </a:r>
            <a:r>
              <a:rPr lang="en-IN" dirty="0">
                <a:latin typeface="Perpetua" panose="02020502060401020303" pitchFamily="18" charset="0"/>
              </a:rPr>
              <a:t>. </a:t>
            </a:r>
            <a:r>
              <a:rPr lang="en-US" dirty="0">
                <a:latin typeface="Perpetua" panose="02020502060401020303" pitchFamily="18" charset="0"/>
              </a:rPr>
              <a:t>JavaFX offers a wide array of functionality. Beginning with JDK 9, the JavaFX packages are organized into modules, such as </a:t>
            </a:r>
            <a:r>
              <a:rPr lang="en-US" dirty="0" err="1">
                <a:latin typeface="Perpetua" panose="02020502060401020303" pitchFamily="18" charset="0"/>
              </a:rPr>
              <a:t>javafx.base</a:t>
            </a:r>
            <a:r>
              <a:rPr lang="en-US" dirty="0">
                <a:latin typeface="Perpetua" panose="02020502060401020303" pitchFamily="18" charset="0"/>
              </a:rPr>
              <a:t>, </a:t>
            </a:r>
            <a:r>
              <a:rPr lang="en-US" dirty="0" err="1">
                <a:latin typeface="Perpetua" panose="02020502060401020303" pitchFamily="18" charset="0"/>
              </a:rPr>
              <a:t>javafx.graphics</a:t>
            </a:r>
            <a:r>
              <a:rPr lang="en-US" dirty="0">
                <a:latin typeface="Perpetua" panose="02020502060401020303" pitchFamily="18" charset="0"/>
              </a:rPr>
              <a:t>, and </a:t>
            </a:r>
            <a:r>
              <a:rPr lang="en-US" dirty="0" err="1">
                <a:latin typeface="Perpetua" panose="02020502060401020303" pitchFamily="18" charset="0"/>
              </a:rPr>
              <a:t>javafx.controls</a:t>
            </a:r>
            <a:r>
              <a:rPr lang="en-US" dirty="0">
                <a:latin typeface="Perpetua" panose="02020502060401020303" pitchFamily="18" charset="0"/>
              </a:rPr>
              <a:t>.</a:t>
            </a:r>
          </a:p>
          <a:p>
            <a:pPr marL="0" indent="0" algn="just">
              <a:buNone/>
            </a:pPr>
            <a:endParaRPr lang="en-IN" dirty="0">
              <a:latin typeface="Perpetua" panose="02020502060401020303" pitchFamily="18" charset="0"/>
            </a:endParaRPr>
          </a:p>
        </p:txBody>
      </p:sp>
    </p:spTree>
    <p:extLst>
      <p:ext uri="{BB962C8B-B14F-4D97-AF65-F5344CB8AC3E}">
        <p14:creationId xmlns:p14="http://schemas.microsoft.com/office/powerpoint/2010/main" val="1486606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FFF6D-CEC4-466B-8C02-30E6C9010D4F}"/>
              </a:ext>
            </a:extLst>
          </p:cNvPr>
          <p:cNvSpPr/>
          <p:nvPr/>
        </p:nvSpPr>
        <p:spPr>
          <a:xfrm>
            <a:off x="290731" y="378880"/>
            <a:ext cx="11540197" cy="6494085"/>
          </a:xfrm>
          <a:prstGeom prst="rect">
            <a:avLst/>
          </a:prstGeom>
        </p:spPr>
        <p:txBody>
          <a:bodyPr wrap="square">
            <a:spAutoFit/>
          </a:bodyPr>
          <a:lstStyle/>
          <a:p>
            <a:r>
              <a:rPr lang="en-US" sz="2800" b="1" dirty="0">
                <a:solidFill>
                  <a:srgbClr val="FF0000"/>
                </a:solidFill>
                <a:latin typeface="Perpetua" panose="02020502060401020303" pitchFamily="18" charset="0"/>
              </a:rPr>
              <a:t>The Stage and Scene Classes </a:t>
            </a:r>
          </a:p>
          <a:p>
            <a:endParaRPr lang="en-US" sz="2400" dirty="0">
              <a:latin typeface="Perpetua" panose="02020502060401020303" pitchFamily="18" charset="0"/>
            </a:endParaRPr>
          </a:p>
          <a:p>
            <a:pPr algn="just"/>
            <a:r>
              <a:rPr lang="en-US" sz="2600" dirty="0">
                <a:latin typeface="Perpetua" panose="02020502060401020303" pitchFamily="18" charset="0"/>
              </a:rPr>
              <a:t>The central metaphor implemented by JavaFX is the stage. As in the case of an actual stage play, a stage contains a scene. Thus, loosely speaking, a stage defines a space and a scene defines what goes in that space. Or, put another way, a stage is a container for scenes and a scene is a container for the items that comprise the scene. As a result, all JavaFX applications have at least one stage and one scene. These elements are encapsulated in the JavaFX API by the Stage and Scene classes. To create a JavaFX application, you will, at minimum, add at least one Scene object to a Stage. </a:t>
            </a:r>
          </a:p>
          <a:p>
            <a:pPr algn="just"/>
            <a:endParaRPr lang="en-US" sz="2600" dirty="0">
              <a:latin typeface="Perpetua" panose="02020502060401020303" pitchFamily="18" charset="0"/>
            </a:endParaRPr>
          </a:p>
          <a:p>
            <a:pPr algn="just"/>
            <a:r>
              <a:rPr lang="en-US" sz="2600" dirty="0">
                <a:latin typeface="Perpetua" panose="02020502060401020303" pitchFamily="18" charset="0"/>
              </a:rPr>
              <a:t>Stage is a top-level container. All JavaFX applications automatically have access to one Stage, called the primary stage. The primary stage is supplied by the run-time system when a JavaFX application is started. Although you can create other stages, for many applications, the primary stage will be the only one required. As mentioned, Scene is a container for the items that comprise the scene. These can consist of controls, such as push buttons and check boxes, text, and graphics. To create a scene, you will add those elements to an instance of Scene. </a:t>
            </a:r>
            <a:endParaRPr lang="en-IN" sz="2600" dirty="0">
              <a:latin typeface="Perpetua" panose="02020502060401020303" pitchFamily="18" charset="0"/>
            </a:endParaRPr>
          </a:p>
        </p:txBody>
      </p:sp>
    </p:spTree>
    <p:extLst>
      <p:ext uri="{BB962C8B-B14F-4D97-AF65-F5344CB8AC3E}">
        <p14:creationId xmlns:p14="http://schemas.microsoft.com/office/powerpoint/2010/main" val="3924921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FFF6D-CEC4-466B-8C02-30E6C9010D4F}"/>
              </a:ext>
            </a:extLst>
          </p:cNvPr>
          <p:cNvSpPr/>
          <p:nvPr/>
        </p:nvSpPr>
        <p:spPr>
          <a:xfrm>
            <a:off x="290731" y="167860"/>
            <a:ext cx="11540197" cy="6555641"/>
          </a:xfrm>
          <a:prstGeom prst="rect">
            <a:avLst/>
          </a:prstGeom>
        </p:spPr>
        <p:txBody>
          <a:bodyPr wrap="square">
            <a:spAutoFit/>
          </a:bodyPr>
          <a:lstStyle/>
          <a:p>
            <a:r>
              <a:rPr lang="en-US" sz="2800" b="1" dirty="0">
                <a:solidFill>
                  <a:srgbClr val="FF0000"/>
                </a:solidFill>
                <a:latin typeface="Perpetua" panose="02020502060401020303" pitchFamily="18" charset="0"/>
              </a:rPr>
              <a:t>Nodes and Scene Graphs </a:t>
            </a:r>
          </a:p>
          <a:p>
            <a:endParaRPr lang="en-US" sz="2800" dirty="0">
              <a:latin typeface="Perpetua" panose="02020502060401020303" pitchFamily="18" charset="0"/>
            </a:endParaRPr>
          </a:p>
          <a:p>
            <a:pPr algn="just"/>
            <a:r>
              <a:rPr lang="en-US" sz="2800" dirty="0">
                <a:latin typeface="Perpetua" panose="02020502060401020303" pitchFamily="18" charset="0"/>
              </a:rPr>
              <a:t>The individual elements of a scene are called nodes. For example, a push button control is a node. However, nodes can also consist of groups of nodes. Furthermore, a node can have a child node. In this case, a node with a child is called a parent node or branch node. Nodes without children are terminal nodes and are called leaves. The collection of all nodes in a scene creates what is referred to as a scene graph, which comprises a tree.</a:t>
            </a:r>
          </a:p>
          <a:p>
            <a:pPr algn="just"/>
            <a:r>
              <a:rPr lang="en-US" sz="2800" dirty="0">
                <a:latin typeface="Perpetua" panose="02020502060401020303" pitchFamily="18" charset="0"/>
              </a:rPr>
              <a:t> </a:t>
            </a:r>
          </a:p>
          <a:p>
            <a:pPr algn="just"/>
            <a:r>
              <a:rPr lang="en-US" sz="2800" dirty="0">
                <a:latin typeface="Perpetua" panose="02020502060401020303" pitchFamily="18" charset="0"/>
              </a:rPr>
              <a:t>There is one special type of node in the scene graph, called the root node. This is the top-level node and is the only node in the scene graph that does not have a parent. Thus, with the exception of the root node, all other nodes have parents, and all nodes either directly or indirectly descend from the root node.</a:t>
            </a:r>
          </a:p>
          <a:p>
            <a:pPr algn="just"/>
            <a:r>
              <a:rPr lang="en-US" sz="2800" dirty="0">
                <a:latin typeface="Perpetua" panose="02020502060401020303" pitchFamily="18" charset="0"/>
              </a:rPr>
              <a:t>The base class for all nodes is Node. There are several other classes that are, either directly or indirectly, subclasses of Node. These include Parent, Group, Region, and Control, to name a few. </a:t>
            </a:r>
            <a:endParaRPr lang="en-IN" sz="2600" dirty="0">
              <a:latin typeface="Perpetua" panose="02020502060401020303" pitchFamily="18" charset="0"/>
            </a:endParaRPr>
          </a:p>
        </p:txBody>
      </p:sp>
    </p:spTree>
    <p:extLst>
      <p:ext uri="{BB962C8B-B14F-4D97-AF65-F5344CB8AC3E}">
        <p14:creationId xmlns:p14="http://schemas.microsoft.com/office/powerpoint/2010/main" val="2950684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FFF6D-CEC4-466B-8C02-30E6C9010D4F}"/>
              </a:ext>
            </a:extLst>
          </p:cNvPr>
          <p:cNvSpPr/>
          <p:nvPr/>
        </p:nvSpPr>
        <p:spPr>
          <a:xfrm>
            <a:off x="290731" y="167860"/>
            <a:ext cx="11540197" cy="3539430"/>
          </a:xfrm>
          <a:prstGeom prst="rect">
            <a:avLst/>
          </a:prstGeom>
        </p:spPr>
        <p:txBody>
          <a:bodyPr wrap="square">
            <a:spAutoFit/>
          </a:bodyPr>
          <a:lstStyle/>
          <a:p>
            <a:pPr algn="just"/>
            <a:r>
              <a:rPr lang="en-US" sz="2800" b="1" dirty="0">
                <a:solidFill>
                  <a:srgbClr val="FF0000"/>
                </a:solidFill>
                <a:latin typeface="Perpetua" panose="02020502060401020303" pitchFamily="18" charset="0"/>
              </a:rPr>
              <a:t>Layouts </a:t>
            </a:r>
          </a:p>
          <a:p>
            <a:pPr algn="just"/>
            <a:endParaRPr lang="en-US" sz="2800" dirty="0">
              <a:latin typeface="Perpetua" panose="02020502060401020303" pitchFamily="18" charset="0"/>
            </a:endParaRPr>
          </a:p>
          <a:p>
            <a:pPr algn="just"/>
            <a:r>
              <a:rPr lang="en-US" sz="2800" dirty="0">
                <a:latin typeface="Perpetua" panose="02020502060401020303" pitchFamily="18" charset="0"/>
              </a:rPr>
              <a:t>JavaFX provides several layout panes that manage the process of placing elements in a scene. </a:t>
            </a:r>
          </a:p>
          <a:p>
            <a:pPr algn="just"/>
            <a:r>
              <a:rPr lang="en-US" sz="2800" dirty="0">
                <a:latin typeface="Perpetua" panose="02020502060401020303" pitchFamily="18" charset="0"/>
              </a:rPr>
              <a:t>For example, the </a:t>
            </a:r>
            <a:r>
              <a:rPr lang="en-US" sz="2800" dirty="0" err="1">
                <a:latin typeface="Perpetua" panose="02020502060401020303" pitchFamily="18" charset="0"/>
              </a:rPr>
              <a:t>FlowPane</a:t>
            </a:r>
            <a:r>
              <a:rPr lang="en-US" sz="2800" dirty="0">
                <a:latin typeface="Perpetua" panose="02020502060401020303" pitchFamily="18" charset="0"/>
              </a:rPr>
              <a:t> class provides a flow layout and the </a:t>
            </a:r>
            <a:r>
              <a:rPr lang="en-US" sz="2800" dirty="0" err="1">
                <a:latin typeface="Perpetua" panose="02020502060401020303" pitchFamily="18" charset="0"/>
              </a:rPr>
              <a:t>GridPane</a:t>
            </a:r>
            <a:r>
              <a:rPr lang="en-US" sz="2800" dirty="0">
                <a:latin typeface="Perpetua" panose="02020502060401020303" pitchFamily="18" charset="0"/>
              </a:rPr>
              <a:t> class supports a row/column grid-based layout. Several other layouts, such as </a:t>
            </a:r>
            <a:r>
              <a:rPr lang="en-US" sz="2800" dirty="0" err="1">
                <a:latin typeface="Perpetua" panose="02020502060401020303" pitchFamily="18" charset="0"/>
              </a:rPr>
              <a:t>BorderPane</a:t>
            </a:r>
            <a:r>
              <a:rPr lang="en-US" sz="2800" dirty="0">
                <a:latin typeface="Perpetua" panose="02020502060401020303" pitchFamily="18" charset="0"/>
              </a:rPr>
              <a:t> (which is similar to the AWT’s </a:t>
            </a:r>
            <a:r>
              <a:rPr lang="en-US" sz="2800" dirty="0" err="1">
                <a:latin typeface="Perpetua" panose="02020502060401020303" pitchFamily="18" charset="0"/>
              </a:rPr>
              <a:t>BorderLayout</a:t>
            </a:r>
            <a:r>
              <a:rPr lang="en-US" sz="2800" dirty="0">
                <a:latin typeface="Perpetua" panose="02020502060401020303" pitchFamily="18" charset="0"/>
              </a:rPr>
              <a:t>), are available. The layout panes are packaged in </a:t>
            </a:r>
            <a:r>
              <a:rPr lang="en-US" sz="2800" dirty="0" err="1">
                <a:latin typeface="Perpetua" panose="02020502060401020303" pitchFamily="18" charset="0"/>
              </a:rPr>
              <a:t>javafx.scene.layout</a:t>
            </a:r>
            <a:r>
              <a:rPr lang="en-US" sz="2800" dirty="0">
                <a:latin typeface="Perpetua" panose="02020502060401020303" pitchFamily="18" charset="0"/>
              </a:rPr>
              <a:t>.</a:t>
            </a:r>
            <a:endParaRPr lang="en-IN" sz="2600" dirty="0">
              <a:latin typeface="Perpetua" panose="02020502060401020303" pitchFamily="18" charset="0"/>
            </a:endParaRPr>
          </a:p>
        </p:txBody>
      </p:sp>
    </p:spTree>
    <p:extLst>
      <p:ext uri="{BB962C8B-B14F-4D97-AF65-F5344CB8AC3E}">
        <p14:creationId xmlns:p14="http://schemas.microsoft.com/office/powerpoint/2010/main" val="836002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591D-4808-4718-AAB8-4FD2588B95B9}"/>
              </a:ext>
            </a:extLst>
          </p:cNvPr>
          <p:cNvSpPr>
            <a:spLocks noGrp="1"/>
          </p:cNvSpPr>
          <p:nvPr>
            <p:ph type="title"/>
          </p:nvPr>
        </p:nvSpPr>
        <p:spPr>
          <a:xfrm>
            <a:off x="261425" y="216168"/>
            <a:ext cx="10515600" cy="464869"/>
          </a:xfrm>
        </p:spPr>
        <p:txBody>
          <a:bodyPr>
            <a:normAutofit fontScale="90000"/>
          </a:bodyPr>
          <a:lstStyle/>
          <a:p>
            <a:r>
              <a:rPr lang="en-US" sz="2800" b="1" dirty="0">
                <a:solidFill>
                  <a:srgbClr val="FF0000"/>
                </a:solidFill>
                <a:latin typeface="Perpetua" panose="02020502060401020303" pitchFamily="18" charset="0"/>
              </a:rPr>
              <a:t>The Application Class and the Life-cycle Methods</a:t>
            </a:r>
            <a:endParaRPr lang="en-IN" sz="2800" b="1" dirty="0">
              <a:solidFill>
                <a:srgbClr val="FF0000"/>
              </a:solidFill>
              <a:latin typeface="Perpetua" panose="02020502060401020303" pitchFamily="18" charset="0"/>
            </a:endParaRPr>
          </a:p>
        </p:txBody>
      </p:sp>
      <p:pic>
        <p:nvPicPr>
          <p:cNvPr id="4" name="Picture 3">
            <a:extLst>
              <a:ext uri="{FF2B5EF4-FFF2-40B4-BE49-F238E27FC236}">
                <a16:creationId xmlns:a16="http://schemas.microsoft.com/office/drawing/2014/main" id="{DDBBCFD2-8349-47C7-BD7F-963ED57A5A05}"/>
              </a:ext>
            </a:extLst>
          </p:cNvPr>
          <p:cNvPicPr>
            <a:picLocks noChangeAspect="1"/>
          </p:cNvPicPr>
          <p:nvPr/>
        </p:nvPicPr>
        <p:blipFill>
          <a:blip r:embed="rId2"/>
          <a:stretch>
            <a:fillRect/>
          </a:stretch>
        </p:blipFill>
        <p:spPr>
          <a:xfrm>
            <a:off x="261425" y="791527"/>
            <a:ext cx="8910710" cy="6003402"/>
          </a:xfrm>
          <a:prstGeom prst="rect">
            <a:avLst/>
          </a:prstGeom>
        </p:spPr>
      </p:pic>
    </p:spTree>
    <p:extLst>
      <p:ext uri="{BB962C8B-B14F-4D97-AF65-F5344CB8AC3E}">
        <p14:creationId xmlns:p14="http://schemas.microsoft.com/office/powerpoint/2010/main" val="3952164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78956-8984-41D3-8F95-A4670706376F}"/>
              </a:ext>
            </a:extLst>
          </p:cNvPr>
          <p:cNvSpPr>
            <a:spLocks noGrp="1"/>
          </p:cNvSpPr>
          <p:nvPr>
            <p:ph idx="1"/>
          </p:nvPr>
        </p:nvSpPr>
        <p:spPr>
          <a:xfrm>
            <a:off x="430236" y="404788"/>
            <a:ext cx="11386625" cy="4351338"/>
          </a:xfrm>
        </p:spPr>
        <p:txBody>
          <a:bodyPr/>
          <a:lstStyle/>
          <a:p>
            <a:pPr marL="0" indent="0" algn="just">
              <a:buNone/>
            </a:pPr>
            <a:r>
              <a:rPr lang="en-US" dirty="0">
                <a:latin typeface="Perpetua" panose="02020502060401020303" pitchFamily="18" charset="0"/>
              </a:rPr>
              <a:t>When your application is terminated, the stop( ) method is called. It is here that you can handle any cleanup or shutdown chores. In cases in which no such actions are needed, an empty, default version is provided. One other point: For a modular JavaFX application, the package that contains your main application class (that is, your subclass of Application) must be exported by its module so that it can be found by the </a:t>
            </a:r>
            <a:r>
              <a:rPr lang="en-US" dirty="0" err="1">
                <a:latin typeface="Perpetua" panose="02020502060401020303" pitchFamily="18" charset="0"/>
              </a:rPr>
              <a:t>javafx.graphics</a:t>
            </a:r>
            <a:r>
              <a:rPr lang="en-US" dirty="0">
                <a:latin typeface="Perpetua" panose="02020502060401020303" pitchFamily="18" charset="0"/>
              </a:rPr>
              <a:t> module</a:t>
            </a:r>
            <a:endParaRPr lang="en-IN" dirty="0">
              <a:latin typeface="Perpetua" panose="02020502060401020303" pitchFamily="18" charset="0"/>
            </a:endParaRPr>
          </a:p>
        </p:txBody>
      </p:sp>
    </p:spTree>
    <p:extLst>
      <p:ext uri="{BB962C8B-B14F-4D97-AF65-F5344CB8AC3E}">
        <p14:creationId xmlns:p14="http://schemas.microsoft.com/office/powerpoint/2010/main" val="1686029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EE3662-BBF1-4D5C-A515-45D73431688A}"/>
              </a:ext>
            </a:extLst>
          </p:cNvPr>
          <p:cNvPicPr>
            <a:picLocks noChangeAspect="1"/>
          </p:cNvPicPr>
          <p:nvPr/>
        </p:nvPicPr>
        <p:blipFill>
          <a:blip r:embed="rId2"/>
          <a:stretch>
            <a:fillRect/>
          </a:stretch>
        </p:blipFill>
        <p:spPr>
          <a:xfrm>
            <a:off x="643467" y="1152567"/>
            <a:ext cx="10905066" cy="4552864"/>
          </a:xfrm>
          <a:prstGeom prst="rect">
            <a:avLst/>
          </a:prstGeom>
        </p:spPr>
      </p:pic>
    </p:spTree>
    <p:extLst>
      <p:ext uri="{BB962C8B-B14F-4D97-AF65-F5344CB8AC3E}">
        <p14:creationId xmlns:p14="http://schemas.microsoft.com/office/powerpoint/2010/main" val="2450628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605913-4CD8-41AD-9403-24B043AEB0C2}"/>
              </a:ext>
            </a:extLst>
          </p:cNvPr>
          <p:cNvSpPr>
            <a:spLocks noGrp="1"/>
          </p:cNvSpPr>
          <p:nvPr>
            <p:ph idx="1"/>
          </p:nvPr>
        </p:nvSpPr>
        <p:spPr>
          <a:xfrm>
            <a:off x="520505" y="393895"/>
            <a:ext cx="10833295" cy="5783068"/>
          </a:xfrm>
        </p:spPr>
        <p:txBody>
          <a:bodyPr/>
          <a:lstStyle/>
          <a:p>
            <a:pPr marL="0" indent="0" algn="just">
              <a:buNone/>
            </a:pPr>
            <a:r>
              <a:rPr lang="en-US" sz="3200" b="1" dirty="0">
                <a:solidFill>
                  <a:srgbClr val="FF0000"/>
                </a:solidFill>
                <a:latin typeface="Perpetua" panose="02020502060401020303" pitchFamily="18" charset="0"/>
              </a:rPr>
              <a:t>A JavaFX Application Skeleton </a:t>
            </a:r>
          </a:p>
          <a:p>
            <a:pPr marL="0" indent="0" algn="just">
              <a:buNone/>
            </a:pPr>
            <a:endParaRPr lang="en-US" dirty="0">
              <a:latin typeface="Perpetua" panose="02020502060401020303" pitchFamily="18" charset="0"/>
            </a:endParaRPr>
          </a:p>
          <a:p>
            <a:pPr marL="0" indent="0" algn="just">
              <a:buNone/>
            </a:pPr>
            <a:r>
              <a:rPr lang="en-US" dirty="0">
                <a:latin typeface="Perpetua" panose="02020502060401020303" pitchFamily="18" charset="0"/>
              </a:rPr>
              <a:t>All JavaFX applications share the same basic skeleton. Therefore, before looking at any more JavaFX features, it will be useful to see what that skeleton looks like. In addition to showing the general form of a JavaFX application, the skeleton also illustrates how to launch the application and demonstrates when the life-cycle methods are called. A message noting when each life-cycle method is called is displayed on the console. </a:t>
            </a:r>
            <a:endParaRPr lang="en-IN" dirty="0">
              <a:latin typeface="Perpetua" panose="02020502060401020303" pitchFamily="18" charset="0"/>
            </a:endParaRPr>
          </a:p>
        </p:txBody>
      </p:sp>
    </p:spTree>
    <p:extLst>
      <p:ext uri="{BB962C8B-B14F-4D97-AF65-F5344CB8AC3E}">
        <p14:creationId xmlns:p14="http://schemas.microsoft.com/office/powerpoint/2010/main" val="2262721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75590C-7317-4776-93FC-AED55DA7CE1D}"/>
              </a:ext>
            </a:extLst>
          </p:cNvPr>
          <p:cNvPicPr>
            <a:picLocks noChangeAspect="1"/>
          </p:cNvPicPr>
          <p:nvPr/>
        </p:nvPicPr>
        <p:blipFill>
          <a:blip r:embed="rId2"/>
          <a:stretch>
            <a:fillRect/>
          </a:stretch>
        </p:blipFill>
        <p:spPr>
          <a:xfrm>
            <a:off x="1121833" y="643466"/>
            <a:ext cx="9948333" cy="5571067"/>
          </a:xfrm>
          <a:prstGeom prst="rect">
            <a:avLst/>
          </a:prstGeom>
        </p:spPr>
      </p:pic>
    </p:spTree>
    <p:extLst>
      <p:ext uri="{BB962C8B-B14F-4D97-AF65-F5344CB8AC3E}">
        <p14:creationId xmlns:p14="http://schemas.microsoft.com/office/powerpoint/2010/main" val="3527418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F868F-48C2-465C-88A6-A21B8B738A63}"/>
              </a:ext>
            </a:extLst>
          </p:cNvPr>
          <p:cNvSpPr>
            <a:spLocks noGrp="1"/>
          </p:cNvSpPr>
          <p:nvPr>
            <p:ph type="title"/>
          </p:nvPr>
        </p:nvSpPr>
        <p:spPr>
          <a:xfrm>
            <a:off x="331763" y="173965"/>
            <a:ext cx="10515600" cy="507072"/>
          </a:xfrm>
        </p:spPr>
        <p:txBody>
          <a:bodyPr>
            <a:normAutofit fontScale="90000"/>
          </a:bodyPr>
          <a:lstStyle/>
          <a:p>
            <a:r>
              <a:rPr lang="en-US" b="1" dirty="0">
                <a:solidFill>
                  <a:srgbClr val="FF0000"/>
                </a:solidFill>
              </a:rPr>
              <a:t>JavaFX Overview</a:t>
            </a:r>
            <a:endParaRPr lang="en-IN" b="1" dirty="0">
              <a:solidFill>
                <a:srgbClr val="FF0000"/>
              </a:solidFill>
            </a:endParaRPr>
          </a:p>
        </p:txBody>
      </p:sp>
      <p:sp>
        <p:nvSpPr>
          <p:cNvPr id="3" name="Content Placeholder 2">
            <a:extLst>
              <a:ext uri="{FF2B5EF4-FFF2-40B4-BE49-F238E27FC236}">
                <a16:creationId xmlns:a16="http://schemas.microsoft.com/office/drawing/2014/main" id="{08BCD8FB-8DF6-453D-8EAB-5A59BF8A6439}"/>
              </a:ext>
            </a:extLst>
          </p:cNvPr>
          <p:cNvSpPr>
            <a:spLocks noGrp="1"/>
          </p:cNvSpPr>
          <p:nvPr>
            <p:ph idx="1"/>
          </p:nvPr>
        </p:nvSpPr>
        <p:spPr>
          <a:xfrm>
            <a:off x="331763" y="956602"/>
            <a:ext cx="11414760" cy="5613009"/>
          </a:xfrm>
        </p:spPr>
        <p:txBody>
          <a:bodyPr>
            <a:normAutofit/>
          </a:bodyPr>
          <a:lstStyle/>
          <a:p>
            <a:pPr marL="0" indent="0" algn="just">
              <a:buNone/>
            </a:pPr>
            <a:r>
              <a:rPr lang="en-US" b="1" dirty="0">
                <a:latin typeface="Perpetua" panose="02020502060401020303" pitchFamily="18" charset="0"/>
              </a:rPr>
              <a:t>Rich Internet Applications </a:t>
            </a:r>
            <a:r>
              <a:rPr lang="en-US" dirty="0">
                <a:latin typeface="Perpetua" panose="02020502060401020303" pitchFamily="18" charset="0"/>
              </a:rPr>
              <a:t>are those web applications which provide similar features and experience as that of desktop applications. They offer a better visual experience when compared to the normal web applications to the users. These applications are delivered as browser plug-ins or as a virtual machine and are used to transform traditional static applications into more enhanced, fluid, animated and engaging applications. </a:t>
            </a:r>
          </a:p>
          <a:p>
            <a:pPr marL="0" indent="0" algn="just">
              <a:buNone/>
            </a:pPr>
            <a:r>
              <a:rPr lang="en-US" dirty="0">
                <a:latin typeface="Perpetua" panose="02020502060401020303" pitchFamily="18" charset="0"/>
              </a:rPr>
              <a:t>Unlike traditional desktop applications, RIA’s don’t require to have any additional software to run. As an alternative, you should install software such as ActiveX, Java, Flash, depending on the Application. </a:t>
            </a:r>
          </a:p>
          <a:p>
            <a:pPr marL="0" indent="0" algn="just">
              <a:buNone/>
            </a:pPr>
            <a:r>
              <a:rPr lang="en-US" dirty="0">
                <a:latin typeface="Perpetua" panose="02020502060401020303" pitchFamily="18" charset="0"/>
              </a:rPr>
              <a:t>In an RIA, the graphical presentation is handled on the client side, as it has a plugin that provides support for rich graphics. In a nutshell, data manipulation in an RIA is carried out on the server side, while related object manipulation is carried out on the client side. </a:t>
            </a:r>
            <a:endParaRPr lang="en-IN" dirty="0">
              <a:latin typeface="Perpetua" panose="02020502060401020303" pitchFamily="18" charset="0"/>
            </a:endParaRPr>
          </a:p>
        </p:txBody>
      </p:sp>
    </p:spTree>
    <p:extLst>
      <p:ext uri="{BB962C8B-B14F-4D97-AF65-F5344CB8AC3E}">
        <p14:creationId xmlns:p14="http://schemas.microsoft.com/office/powerpoint/2010/main" val="2645358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165B225-278C-40D8-BBE9-4E66A8577840}"/>
              </a:ext>
            </a:extLst>
          </p:cNvPr>
          <p:cNvPicPr>
            <a:picLocks noGrp="1" noChangeAspect="1"/>
          </p:cNvPicPr>
          <p:nvPr>
            <p:ph idx="1"/>
          </p:nvPr>
        </p:nvPicPr>
        <p:blipFill>
          <a:blip r:embed="rId2"/>
          <a:stretch>
            <a:fillRect/>
          </a:stretch>
        </p:blipFill>
        <p:spPr>
          <a:xfrm>
            <a:off x="440095" y="137029"/>
            <a:ext cx="8056791" cy="6661125"/>
          </a:xfrm>
          <a:prstGeom prst="rect">
            <a:avLst/>
          </a:prstGeom>
        </p:spPr>
      </p:pic>
    </p:spTree>
    <p:extLst>
      <p:ext uri="{BB962C8B-B14F-4D97-AF65-F5344CB8AC3E}">
        <p14:creationId xmlns:p14="http://schemas.microsoft.com/office/powerpoint/2010/main" val="479060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277F17-AA89-466F-8C88-6CB87940D4C5}"/>
              </a:ext>
            </a:extLst>
          </p:cNvPr>
          <p:cNvPicPr>
            <a:picLocks noChangeAspect="1"/>
          </p:cNvPicPr>
          <p:nvPr/>
        </p:nvPicPr>
        <p:blipFill>
          <a:blip r:embed="rId2"/>
          <a:stretch>
            <a:fillRect/>
          </a:stretch>
        </p:blipFill>
        <p:spPr>
          <a:xfrm>
            <a:off x="608866" y="384809"/>
            <a:ext cx="7637087" cy="6156667"/>
          </a:xfrm>
          <a:prstGeom prst="rect">
            <a:avLst/>
          </a:prstGeom>
        </p:spPr>
      </p:pic>
    </p:spTree>
    <p:extLst>
      <p:ext uri="{BB962C8B-B14F-4D97-AF65-F5344CB8AC3E}">
        <p14:creationId xmlns:p14="http://schemas.microsoft.com/office/powerpoint/2010/main" val="1475462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C5A7F0-9A09-4F2C-AF34-9C8E4D86F9F2}"/>
              </a:ext>
            </a:extLst>
          </p:cNvPr>
          <p:cNvPicPr>
            <a:picLocks noChangeAspect="1"/>
          </p:cNvPicPr>
          <p:nvPr/>
        </p:nvPicPr>
        <p:blipFill>
          <a:blip r:embed="rId2"/>
          <a:stretch>
            <a:fillRect/>
          </a:stretch>
        </p:blipFill>
        <p:spPr>
          <a:xfrm>
            <a:off x="643467" y="1179830"/>
            <a:ext cx="10905066" cy="4498338"/>
          </a:xfrm>
          <a:prstGeom prst="rect">
            <a:avLst/>
          </a:prstGeom>
        </p:spPr>
      </p:pic>
    </p:spTree>
    <p:extLst>
      <p:ext uri="{BB962C8B-B14F-4D97-AF65-F5344CB8AC3E}">
        <p14:creationId xmlns:p14="http://schemas.microsoft.com/office/powerpoint/2010/main" val="486818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0E51F0-1F7D-4D29-9524-2806CDA449B6}"/>
              </a:ext>
            </a:extLst>
          </p:cNvPr>
          <p:cNvPicPr>
            <a:picLocks noChangeAspect="1"/>
          </p:cNvPicPr>
          <p:nvPr/>
        </p:nvPicPr>
        <p:blipFill>
          <a:blip r:embed="rId2"/>
          <a:stretch>
            <a:fillRect/>
          </a:stretch>
        </p:blipFill>
        <p:spPr>
          <a:xfrm>
            <a:off x="643467" y="2011341"/>
            <a:ext cx="10905066" cy="2835316"/>
          </a:xfrm>
          <a:prstGeom prst="rect">
            <a:avLst/>
          </a:prstGeom>
        </p:spPr>
      </p:pic>
    </p:spTree>
    <p:extLst>
      <p:ext uri="{BB962C8B-B14F-4D97-AF65-F5344CB8AC3E}">
        <p14:creationId xmlns:p14="http://schemas.microsoft.com/office/powerpoint/2010/main" val="1287939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ED11B-30AE-4918-ACF3-DF44125E0CCA}"/>
              </a:ext>
            </a:extLst>
          </p:cNvPr>
          <p:cNvPicPr>
            <a:picLocks noChangeAspect="1"/>
          </p:cNvPicPr>
          <p:nvPr/>
        </p:nvPicPr>
        <p:blipFill>
          <a:blip r:embed="rId2"/>
          <a:stretch>
            <a:fillRect/>
          </a:stretch>
        </p:blipFill>
        <p:spPr>
          <a:xfrm>
            <a:off x="643467" y="729996"/>
            <a:ext cx="10905066" cy="5398006"/>
          </a:xfrm>
          <a:prstGeom prst="rect">
            <a:avLst/>
          </a:prstGeom>
        </p:spPr>
      </p:pic>
    </p:spTree>
    <p:extLst>
      <p:ext uri="{BB962C8B-B14F-4D97-AF65-F5344CB8AC3E}">
        <p14:creationId xmlns:p14="http://schemas.microsoft.com/office/powerpoint/2010/main" val="2234945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D7D820-CE25-4DA6-A3F3-57CCABE93010}"/>
              </a:ext>
            </a:extLst>
          </p:cNvPr>
          <p:cNvPicPr>
            <a:picLocks noChangeAspect="1"/>
          </p:cNvPicPr>
          <p:nvPr/>
        </p:nvPicPr>
        <p:blipFill>
          <a:blip r:embed="rId2"/>
          <a:stretch>
            <a:fillRect/>
          </a:stretch>
        </p:blipFill>
        <p:spPr>
          <a:xfrm>
            <a:off x="913612" y="643466"/>
            <a:ext cx="10364775" cy="5571067"/>
          </a:xfrm>
          <a:prstGeom prst="rect">
            <a:avLst/>
          </a:prstGeom>
        </p:spPr>
      </p:pic>
    </p:spTree>
    <p:extLst>
      <p:ext uri="{BB962C8B-B14F-4D97-AF65-F5344CB8AC3E}">
        <p14:creationId xmlns:p14="http://schemas.microsoft.com/office/powerpoint/2010/main" val="2632176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3E6505-7146-4FCD-AEE8-FEC07ED81521}"/>
              </a:ext>
            </a:extLst>
          </p:cNvPr>
          <p:cNvPicPr>
            <a:picLocks noChangeAspect="1"/>
          </p:cNvPicPr>
          <p:nvPr/>
        </p:nvPicPr>
        <p:blipFill>
          <a:blip r:embed="rId2"/>
          <a:stretch>
            <a:fillRect/>
          </a:stretch>
        </p:blipFill>
        <p:spPr>
          <a:xfrm>
            <a:off x="643467" y="1220724"/>
            <a:ext cx="10905066" cy="4416550"/>
          </a:xfrm>
          <a:prstGeom prst="rect">
            <a:avLst/>
          </a:prstGeom>
        </p:spPr>
      </p:pic>
    </p:spTree>
    <p:extLst>
      <p:ext uri="{BB962C8B-B14F-4D97-AF65-F5344CB8AC3E}">
        <p14:creationId xmlns:p14="http://schemas.microsoft.com/office/powerpoint/2010/main" val="4258854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B03CB7-BA42-4E0B-849C-49CF1CCEEBA5}"/>
              </a:ext>
            </a:extLst>
          </p:cNvPr>
          <p:cNvPicPr>
            <a:picLocks noChangeAspect="1"/>
          </p:cNvPicPr>
          <p:nvPr/>
        </p:nvPicPr>
        <p:blipFill>
          <a:blip r:embed="rId2"/>
          <a:stretch>
            <a:fillRect/>
          </a:stretch>
        </p:blipFill>
        <p:spPr>
          <a:xfrm>
            <a:off x="350886" y="294322"/>
            <a:ext cx="7653631" cy="6383904"/>
          </a:xfrm>
          <a:prstGeom prst="rect">
            <a:avLst/>
          </a:prstGeom>
        </p:spPr>
      </p:pic>
    </p:spTree>
    <p:extLst>
      <p:ext uri="{BB962C8B-B14F-4D97-AF65-F5344CB8AC3E}">
        <p14:creationId xmlns:p14="http://schemas.microsoft.com/office/powerpoint/2010/main" val="953203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CD571F-091E-4C13-AE55-D4F102A3FDAE}"/>
              </a:ext>
            </a:extLst>
          </p:cNvPr>
          <p:cNvPicPr>
            <a:picLocks noChangeAspect="1"/>
          </p:cNvPicPr>
          <p:nvPr/>
        </p:nvPicPr>
        <p:blipFill>
          <a:blip r:embed="rId2"/>
          <a:stretch>
            <a:fillRect/>
          </a:stretch>
        </p:blipFill>
        <p:spPr>
          <a:xfrm>
            <a:off x="1099526" y="643466"/>
            <a:ext cx="9992948" cy="5571067"/>
          </a:xfrm>
          <a:prstGeom prst="rect">
            <a:avLst/>
          </a:prstGeom>
        </p:spPr>
      </p:pic>
    </p:spTree>
    <p:extLst>
      <p:ext uri="{BB962C8B-B14F-4D97-AF65-F5344CB8AC3E}">
        <p14:creationId xmlns:p14="http://schemas.microsoft.com/office/powerpoint/2010/main" val="3456709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7E1271-2095-43F9-92FA-D163BF420028}"/>
              </a:ext>
            </a:extLst>
          </p:cNvPr>
          <p:cNvPicPr>
            <a:picLocks noChangeAspect="1"/>
          </p:cNvPicPr>
          <p:nvPr/>
        </p:nvPicPr>
        <p:blipFill>
          <a:blip r:embed="rId2"/>
          <a:stretch>
            <a:fillRect/>
          </a:stretch>
        </p:blipFill>
        <p:spPr>
          <a:xfrm>
            <a:off x="2477678" y="643466"/>
            <a:ext cx="7236643" cy="5571067"/>
          </a:xfrm>
          <a:prstGeom prst="rect">
            <a:avLst/>
          </a:prstGeom>
        </p:spPr>
      </p:pic>
    </p:spTree>
    <p:extLst>
      <p:ext uri="{BB962C8B-B14F-4D97-AF65-F5344CB8AC3E}">
        <p14:creationId xmlns:p14="http://schemas.microsoft.com/office/powerpoint/2010/main" val="4157068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B157E6-839A-4531-ACDA-EC0687CFBC00}"/>
              </a:ext>
            </a:extLst>
          </p:cNvPr>
          <p:cNvSpPr>
            <a:spLocks noGrp="1"/>
          </p:cNvSpPr>
          <p:nvPr>
            <p:ph idx="1"/>
          </p:nvPr>
        </p:nvSpPr>
        <p:spPr>
          <a:xfrm>
            <a:off x="407963" y="295422"/>
            <a:ext cx="11422966" cy="6428935"/>
          </a:xfrm>
        </p:spPr>
        <p:txBody>
          <a:bodyPr>
            <a:normAutofit fontScale="92500" lnSpcReduction="20000"/>
          </a:bodyPr>
          <a:lstStyle/>
          <a:p>
            <a:pPr marL="0" indent="0" algn="just">
              <a:buNone/>
            </a:pPr>
            <a:r>
              <a:rPr lang="en-US" dirty="0">
                <a:latin typeface="Perpetua" panose="02020502060401020303" pitchFamily="18" charset="0"/>
              </a:rPr>
              <a:t>We have three main technologies using which we can develop an RIA. These include the following: </a:t>
            </a:r>
          </a:p>
          <a:p>
            <a:pPr algn="just"/>
            <a:r>
              <a:rPr lang="en-IN" dirty="0">
                <a:latin typeface="Perpetua" panose="02020502060401020303" pitchFamily="18" charset="0"/>
              </a:rPr>
              <a:t>Adobe Flash </a:t>
            </a:r>
          </a:p>
          <a:p>
            <a:pPr algn="just"/>
            <a:r>
              <a:rPr lang="en-IN" dirty="0">
                <a:latin typeface="Perpetua" panose="02020502060401020303" pitchFamily="18" charset="0"/>
              </a:rPr>
              <a:t>Microsoft Silverlight </a:t>
            </a:r>
          </a:p>
          <a:p>
            <a:pPr algn="just"/>
            <a:r>
              <a:rPr lang="en-IN" dirty="0">
                <a:latin typeface="Perpetua" panose="02020502060401020303" pitchFamily="18" charset="0"/>
              </a:rPr>
              <a:t>JavaFX </a:t>
            </a:r>
          </a:p>
          <a:p>
            <a:pPr marL="0" indent="0" algn="just">
              <a:buNone/>
            </a:pPr>
            <a:endParaRPr lang="en-IN" b="1" dirty="0">
              <a:latin typeface="Perpetua" panose="02020502060401020303" pitchFamily="18" charset="0"/>
            </a:endParaRPr>
          </a:p>
          <a:p>
            <a:pPr marL="0" indent="0" algn="just">
              <a:buNone/>
            </a:pPr>
            <a:r>
              <a:rPr lang="en-IN" b="1" dirty="0">
                <a:latin typeface="Perpetua" panose="02020502060401020303" pitchFamily="18" charset="0"/>
              </a:rPr>
              <a:t>Adobe Flash </a:t>
            </a:r>
            <a:endParaRPr lang="en-IN" dirty="0">
              <a:latin typeface="Perpetua" panose="02020502060401020303" pitchFamily="18" charset="0"/>
            </a:endParaRPr>
          </a:p>
          <a:p>
            <a:pPr marL="0" indent="0" algn="just">
              <a:buNone/>
            </a:pPr>
            <a:r>
              <a:rPr lang="en-US" dirty="0">
                <a:latin typeface="Perpetua" panose="02020502060401020303" pitchFamily="18" charset="0"/>
              </a:rPr>
              <a:t>This software platform is developed by Adobe Systems and is used in creating Rich Internet Applications. Along with these, you can also build other Applications such as Vector, Animation, Browser Games, Desktop Applications, Mobile Applications and Games, etc. </a:t>
            </a:r>
          </a:p>
          <a:p>
            <a:pPr marL="0" indent="0" algn="just">
              <a:buNone/>
            </a:pPr>
            <a:r>
              <a:rPr lang="en-US" dirty="0">
                <a:latin typeface="Perpetua" panose="02020502060401020303" pitchFamily="18" charset="0"/>
              </a:rPr>
              <a:t>This is the most commonly used platform for developing and executing RIA’s with a desktop browser penetration rate of 96%. </a:t>
            </a:r>
          </a:p>
          <a:p>
            <a:pPr marL="0" indent="0" algn="just">
              <a:buNone/>
            </a:pPr>
            <a:r>
              <a:rPr lang="en-IN" b="1" dirty="0">
                <a:latin typeface="Perpetua" panose="02020502060401020303" pitchFamily="18" charset="0"/>
              </a:rPr>
              <a:t>Microsoft Silverlight </a:t>
            </a:r>
            <a:endParaRPr lang="en-IN" dirty="0">
              <a:latin typeface="Perpetua" panose="02020502060401020303" pitchFamily="18" charset="0"/>
            </a:endParaRPr>
          </a:p>
          <a:p>
            <a:pPr marL="0" indent="0" algn="just">
              <a:buNone/>
            </a:pPr>
            <a:r>
              <a:rPr lang="en-US" dirty="0">
                <a:latin typeface="Perpetua" panose="02020502060401020303" pitchFamily="18" charset="0"/>
              </a:rPr>
              <a:t>Just like Adobe flash, Microsoft Silverlight is also a software application framework for developing as well as executing Rich Internet Applications. Initially this framework was used for streaming media. The present versions support multimedia, graphics, and animation as well. </a:t>
            </a:r>
          </a:p>
          <a:p>
            <a:pPr marL="0" indent="0" algn="just">
              <a:buNone/>
            </a:pPr>
            <a:r>
              <a:rPr lang="en-US" dirty="0">
                <a:latin typeface="Perpetua" panose="02020502060401020303" pitchFamily="18" charset="0"/>
              </a:rPr>
              <a:t>This platform is rarely used with a desktop browser penetration rate of 66%. </a:t>
            </a:r>
            <a:endParaRPr lang="en-IN" dirty="0">
              <a:latin typeface="Perpetua" panose="02020502060401020303" pitchFamily="18" charset="0"/>
            </a:endParaRPr>
          </a:p>
        </p:txBody>
      </p:sp>
    </p:spTree>
    <p:extLst>
      <p:ext uri="{BB962C8B-B14F-4D97-AF65-F5344CB8AC3E}">
        <p14:creationId xmlns:p14="http://schemas.microsoft.com/office/powerpoint/2010/main" val="2729064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C58FF8-3630-4C3F-A2D1-7B753779534C}"/>
              </a:ext>
            </a:extLst>
          </p:cNvPr>
          <p:cNvSpPr>
            <a:spLocks noGrp="1"/>
          </p:cNvSpPr>
          <p:nvPr>
            <p:ph idx="1"/>
          </p:nvPr>
        </p:nvSpPr>
        <p:spPr>
          <a:xfrm>
            <a:off x="281354" y="464234"/>
            <a:ext cx="11605846" cy="6105378"/>
          </a:xfrm>
        </p:spPr>
        <p:txBody>
          <a:bodyPr>
            <a:normAutofit/>
          </a:bodyPr>
          <a:lstStyle/>
          <a:p>
            <a:pPr marL="0" indent="0" algn="just">
              <a:buNone/>
            </a:pPr>
            <a:r>
              <a:rPr lang="en-US" b="1" dirty="0">
                <a:solidFill>
                  <a:srgbClr val="FF0000"/>
                </a:solidFill>
                <a:latin typeface="Perpetua" panose="02020502060401020303" pitchFamily="18" charset="0"/>
              </a:rPr>
              <a:t>Using Buttons and Events </a:t>
            </a:r>
          </a:p>
          <a:p>
            <a:pPr marL="0" indent="0" algn="just">
              <a:buNone/>
            </a:pPr>
            <a:endParaRPr lang="en-US" dirty="0">
              <a:latin typeface="Perpetua" panose="02020502060401020303" pitchFamily="18" charset="0"/>
            </a:endParaRPr>
          </a:p>
          <a:p>
            <a:pPr marL="0" indent="0" algn="just">
              <a:buNone/>
            </a:pPr>
            <a:r>
              <a:rPr lang="en-US" dirty="0">
                <a:latin typeface="Perpetua" panose="02020502060401020303" pitchFamily="18" charset="0"/>
              </a:rPr>
              <a:t>Although the program in the preceding section presents a simple example of using a JavaFX control and constructing a scene graph, it does not show how to handle events. As you know, most GUI controls generate events that are handled by your program. </a:t>
            </a:r>
          </a:p>
          <a:p>
            <a:pPr marL="0" indent="0" algn="just">
              <a:buNone/>
            </a:pPr>
            <a:r>
              <a:rPr lang="en-US" dirty="0">
                <a:latin typeface="Perpetua" panose="02020502060401020303" pitchFamily="18" charset="0"/>
              </a:rPr>
              <a:t>For example, buttons, check boxes, and lists all generate events when they are used. In many ways, event handling in JavaFX is similar to event handling in Swing or the AWT, but it’s more streamlined. Therefore, if you already are proficient at handling events for these other two GUIs, you will have no trouble using the event handling system provided by JavaFX. </a:t>
            </a:r>
          </a:p>
          <a:p>
            <a:pPr marL="0" indent="0" algn="just">
              <a:buNone/>
            </a:pPr>
            <a:r>
              <a:rPr lang="en-US" dirty="0">
                <a:latin typeface="Perpetua" panose="02020502060401020303" pitchFamily="18" charset="0"/>
              </a:rPr>
              <a:t>One commonly used control is the button. This makes button events one of the most frequently handled. Therefore, a button is a good way to demonstrate the fundamentals of event handling in JavaFX. For this reason, the fundamentals of event handling and the button are introduced together</a:t>
            </a:r>
            <a:endParaRPr lang="en-IN" dirty="0">
              <a:latin typeface="Perpetua" panose="02020502060401020303" pitchFamily="18" charset="0"/>
            </a:endParaRPr>
          </a:p>
        </p:txBody>
      </p:sp>
    </p:spTree>
    <p:extLst>
      <p:ext uri="{BB962C8B-B14F-4D97-AF65-F5344CB8AC3E}">
        <p14:creationId xmlns:p14="http://schemas.microsoft.com/office/powerpoint/2010/main" val="1740260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588363-1124-44A3-B7B2-E4ED377049C2}"/>
              </a:ext>
            </a:extLst>
          </p:cNvPr>
          <p:cNvPicPr>
            <a:picLocks noChangeAspect="1"/>
          </p:cNvPicPr>
          <p:nvPr/>
        </p:nvPicPr>
        <p:blipFill>
          <a:blip r:embed="rId2"/>
          <a:stretch>
            <a:fillRect/>
          </a:stretch>
        </p:blipFill>
        <p:spPr>
          <a:xfrm>
            <a:off x="567804" y="193300"/>
            <a:ext cx="9223310" cy="6617726"/>
          </a:xfrm>
          <a:prstGeom prst="rect">
            <a:avLst/>
          </a:prstGeom>
        </p:spPr>
      </p:pic>
    </p:spTree>
    <p:extLst>
      <p:ext uri="{BB962C8B-B14F-4D97-AF65-F5344CB8AC3E}">
        <p14:creationId xmlns:p14="http://schemas.microsoft.com/office/powerpoint/2010/main" val="1800852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0C3391-E734-4F34-A24C-D2DCBD2EA0CA}"/>
              </a:ext>
            </a:extLst>
          </p:cNvPr>
          <p:cNvPicPr>
            <a:picLocks noChangeAspect="1"/>
          </p:cNvPicPr>
          <p:nvPr/>
        </p:nvPicPr>
        <p:blipFill>
          <a:blip r:embed="rId2"/>
          <a:stretch>
            <a:fillRect/>
          </a:stretch>
        </p:blipFill>
        <p:spPr>
          <a:xfrm>
            <a:off x="687197" y="643466"/>
            <a:ext cx="10817605" cy="5571067"/>
          </a:xfrm>
          <a:prstGeom prst="rect">
            <a:avLst/>
          </a:prstGeom>
        </p:spPr>
      </p:pic>
    </p:spTree>
    <p:extLst>
      <p:ext uri="{BB962C8B-B14F-4D97-AF65-F5344CB8AC3E}">
        <p14:creationId xmlns:p14="http://schemas.microsoft.com/office/powerpoint/2010/main" val="594939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3A10CB-2F7B-4EB9-9461-D53625914E1D}"/>
              </a:ext>
            </a:extLst>
          </p:cNvPr>
          <p:cNvPicPr>
            <a:picLocks noChangeAspect="1"/>
          </p:cNvPicPr>
          <p:nvPr/>
        </p:nvPicPr>
        <p:blipFill>
          <a:blip r:embed="rId2"/>
          <a:stretch>
            <a:fillRect/>
          </a:stretch>
        </p:blipFill>
        <p:spPr>
          <a:xfrm>
            <a:off x="643467" y="770890"/>
            <a:ext cx="10905066" cy="5316218"/>
          </a:xfrm>
          <a:prstGeom prst="rect">
            <a:avLst/>
          </a:prstGeom>
        </p:spPr>
      </p:pic>
    </p:spTree>
    <p:extLst>
      <p:ext uri="{BB962C8B-B14F-4D97-AF65-F5344CB8AC3E}">
        <p14:creationId xmlns:p14="http://schemas.microsoft.com/office/powerpoint/2010/main" val="4235852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A4503B-EF3A-4892-B879-9D862852AF90}"/>
              </a:ext>
            </a:extLst>
          </p:cNvPr>
          <p:cNvSpPr>
            <a:spLocks noGrp="1"/>
          </p:cNvSpPr>
          <p:nvPr>
            <p:ph idx="1"/>
          </p:nvPr>
        </p:nvSpPr>
        <p:spPr>
          <a:xfrm>
            <a:off x="365759" y="365760"/>
            <a:ext cx="11366695" cy="6231988"/>
          </a:xfrm>
        </p:spPr>
        <p:txBody>
          <a:bodyPr/>
          <a:lstStyle/>
          <a:p>
            <a:pPr marL="0" indent="0" algn="just">
              <a:buNone/>
            </a:pPr>
            <a:r>
              <a:rPr lang="en-US" dirty="0">
                <a:latin typeface="Perpetua" panose="02020502060401020303" pitchFamily="18" charset="0"/>
              </a:rPr>
              <a:t>When a button is pressed, an </a:t>
            </a:r>
            <a:r>
              <a:rPr lang="en-US" dirty="0" err="1">
                <a:latin typeface="Perpetua" panose="02020502060401020303" pitchFamily="18" charset="0"/>
              </a:rPr>
              <a:t>ActionEvent</a:t>
            </a:r>
            <a:r>
              <a:rPr lang="en-US" dirty="0">
                <a:latin typeface="Perpetua" panose="02020502060401020303" pitchFamily="18" charset="0"/>
              </a:rPr>
              <a:t> is generated. </a:t>
            </a:r>
            <a:r>
              <a:rPr lang="en-US" dirty="0" err="1">
                <a:latin typeface="Perpetua" panose="02020502060401020303" pitchFamily="18" charset="0"/>
              </a:rPr>
              <a:t>ActionEvent</a:t>
            </a:r>
            <a:r>
              <a:rPr lang="en-US" dirty="0">
                <a:latin typeface="Perpetua" panose="02020502060401020303" pitchFamily="18" charset="0"/>
              </a:rPr>
              <a:t> is packaged in </a:t>
            </a:r>
            <a:r>
              <a:rPr lang="en-US" dirty="0" err="1">
                <a:latin typeface="Perpetua" panose="02020502060401020303" pitchFamily="18" charset="0"/>
              </a:rPr>
              <a:t>javafx.event</a:t>
            </a:r>
            <a:r>
              <a:rPr lang="en-US" dirty="0">
                <a:latin typeface="Perpetua" panose="02020502060401020303" pitchFamily="18" charset="0"/>
              </a:rPr>
              <a:t>. You can register a listener for this event by using </a:t>
            </a:r>
            <a:r>
              <a:rPr lang="en-US" dirty="0" err="1">
                <a:latin typeface="Perpetua" panose="02020502060401020303" pitchFamily="18" charset="0"/>
              </a:rPr>
              <a:t>setOnAction</a:t>
            </a:r>
            <a:r>
              <a:rPr lang="en-US" dirty="0">
                <a:latin typeface="Perpetua" panose="02020502060401020303" pitchFamily="18" charset="0"/>
              </a:rPr>
              <a:t>( ), which has this general form: </a:t>
            </a:r>
          </a:p>
          <a:p>
            <a:pPr marL="0" indent="0" algn="just">
              <a:buNone/>
            </a:pPr>
            <a:r>
              <a:rPr lang="en-US" dirty="0">
                <a:latin typeface="Perpetua" panose="02020502060401020303" pitchFamily="18" charset="0"/>
              </a:rPr>
              <a:t>final void </a:t>
            </a:r>
            <a:r>
              <a:rPr lang="en-US" dirty="0" err="1">
                <a:latin typeface="Perpetua" panose="02020502060401020303" pitchFamily="18" charset="0"/>
              </a:rPr>
              <a:t>setOnAction</a:t>
            </a:r>
            <a:r>
              <a:rPr lang="en-US" dirty="0">
                <a:latin typeface="Perpetua" panose="02020502060401020303" pitchFamily="18" charset="0"/>
              </a:rPr>
              <a:t>(</a:t>
            </a:r>
            <a:r>
              <a:rPr lang="en-US" dirty="0" err="1">
                <a:latin typeface="Perpetua" panose="02020502060401020303" pitchFamily="18" charset="0"/>
              </a:rPr>
              <a:t>EventHandler</a:t>
            </a:r>
            <a:r>
              <a:rPr lang="en-US" dirty="0">
                <a:latin typeface="Perpetua" panose="02020502060401020303" pitchFamily="18" charset="0"/>
              </a:rPr>
              <a:t> handler) </a:t>
            </a:r>
          </a:p>
          <a:p>
            <a:pPr marL="0" indent="0" algn="just">
              <a:buNone/>
            </a:pPr>
            <a:r>
              <a:rPr lang="en-US" dirty="0">
                <a:latin typeface="Perpetua" panose="02020502060401020303" pitchFamily="18" charset="0"/>
              </a:rPr>
              <a:t>Here, handler is the handler being registered. As mentioned, often you will use an anonymous inner class or lambda expression for the handler. The </a:t>
            </a:r>
            <a:r>
              <a:rPr lang="en-US" dirty="0" err="1">
                <a:latin typeface="Perpetua" panose="02020502060401020303" pitchFamily="18" charset="0"/>
              </a:rPr>
              <a:t>setOnAction</a:t>
            </a:r>
            <a:r>
              <a:rPr lang="en-US" dirty="0">
                <a:latin typeface="Perpetua" panose="02020502060401020303" pitchFamily="18" charset="0"/>
              </a:rPr>
              <a:t>( ) method sets the property </a:t>
            </a:r>
            <a:r>
              <a:rPr lang="en-US" dirty="0" err="1">
                <a:latin typeface="Perpetua" panose="02020502060401020303" pitchFamily="18" charset="0"/>
              </a:rPr>
              <a:t>onAction</a:t>
            </a:r>
            <a:r>
              <a:rPr lang="en-US" dirty="0">
                <a:latin typeface="Perpetua" panose="02020502060401020303" pitchFamily="18" charset="0"/>
              </a:rPr>
              <a:t>, which stores a reference to the handler. As with all other Java event handling, your handler must respond to the event as fast as possible and then return. If your handler consumes too much time, it will noticeably slow down the application. For lengthy operations, you must use a separate thread of execution.</a:t>
            </a:r>
            <a:endParaRPr lang="en-IN" dirty="0">
              <a:latin typeface="Perpetua" panose="02020502060401020303" pitchFamily="18" charset="0"/>
            </a:endParaRPr>
          </a:p>
        </p:txBody>
      </p:sp>
    </p:spTree>
    <p:extLst>
      <p:ext uri="{BB962C8B-B14F-4D97-AF65-F5344CB8AC3E}">
        <p14:creationId xmlns:p14="http://schemas.microsoft.com/office/powerpoint/2010/main" val="893817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BAEBBC-3332-4ECA-B0BD-814BD8448985}"/>
              </a:ext>
            </a:extLst>
          </p:cNvPr>
          <p:cNvSpPr>
            <a:spLocks noGrp="1"/>
          </p:cNvSpPr>
          <p:nvPr>
            <p:ph idx="1"/>
          </p:nvPr>
        </p:nvSpPr>
        <p:spPr>
          <a:xfrm>
            <a:off x="464234" y="365760"/>
            <a:ext cx="11408898" cy="5811203"/>
          </a:xfrm>
        </p:spPr>
        <p:txBody>
          <a:bodyPr/>
          <a:lstStyle/>
          <a:p>
            <a:pPr marL="0" indent="0" algn="just">
              <a:buNone/>
            </a:pPr>
            <a:r>
              <a:rPr lang="en-US" dirty="0">
                <a:latin typeface="Perpetua" panose="02020502060401020303" pitchFamily="18" charset="0"/>
              </a:rPr>
              <a:t>Demonstrating Event Handling and the Button The following program demonstrates event handling. It uses two buttons and a label. Each time a button is pressed, the label is set to display which button was pressed.</a:t>
            </a:r>
            <a:endParaRPr lang="en-IN" dirty="0">
              <a:latin typeface="Perpetua" panose="02020502060401020303" pitchFamily="18" charset="0"/>
            </a:endParaRPr>
          </a:p>
        </p:txBody>
      </p:sp>
    </p:spTree>
    <p:extLst>
      <p:ext uri="{BB962C8B-B14F-4D97-AF65-F5344CB8AC3E}">
        <p14:creationId xmlns:p14="http://schemas.microsoft.com/office/powerpoint/2010/main" val="2401609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26DFEC-377A-4C91-915E-25AF76C86A8A}"/>
              </a:ext>
            </a:extLst>
          </p:cNvPr>
          <p:cNvPicPr>
            <a:picLocks noChangeAspect="1"/>
          </p:cNvPicPr>
          <p:nvPr/>
        </p:nvPicPr>
        <p:blipFill>
          <a:blip r:embed="rId2"/>
          <a:stretch>
            <a:fillRect/>
          </a:stretch>
        </p:blipFill>
        <p:spPr>
          <a:xfrm>
            <a:off x="420052" y="255710"/>
            <a:ext cx="8034631" cy="6409817"/>
          </a:xfrm>
          <a:prstGeom prst="rect">
            <a:avLst/>
          </a:prstGeom>
        </p:spPr>
      </p:pic>
    </p:spTree>
    <p:extLst>
      <p:ext uri="{BB962C8B-B14F-4D97-AF65-F5344CB8AC3E}">
        <p14:creationId xmlns:p14="http://schemas.microsoft.com/office/powerpoint/2010/main" val="871337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C26738-32C4-45C6-B066-2D57159B2168}"/>
              </a:ext>
            </a:extLst>
          </p:cNvPr>
          <p:cNvPicPr>
            <a:picLocks noChangeAspect="1"/>
          </p:cNvPicPr>
          <p:nvPr/>
        </p:nvPicPr>
        <p:blipFill>
          <a:blip r:embed="rId2"/>
          <a:stretch>
            <a:fillRect/>
          </a:stretch>
        </p:blipFill>
        <p:spPr>
          <a:xfrm>
            <a:off x="208963" y="237612"/>
            <a:ext cx="7148439" cy="6497505"/>
          </a:xfrm>
          <a:prstGeom prst="rect">
            <a:avLst/>
          </a:prstGeom>
        </p:spPr>
      </p:pic>
    </p:spTree>
    <p:extLst>
      <p:ext uri="{BB962C8B-B14F-4D97-AF65-F5344CB8AC3E}">
        <p14:creationId xmlns:p14="http://schemas.microsoft.com/office/powerpoint/2010/main" val="3076101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DD00BE-74DE-41D3-BF4A-0FB520E89105}"/>
              </a:ext>
            </a:extLst>
          </p:cNvPr>
          <p:cNvPicPr>
            <a:picLocks noChangeAspect="1"/>
          </p:cNvPicPr>
          <p:nvPr/>
        </p:nvPicPr>
        <p:blipFill>
          <a:blip r:embed="rId2"/>
          <a:stretch>
            <a:fillRect/>
          </a:stretch>
        </p:blipFill>
        <p:spPr>
          <a:xfrm>
            <a:off x="418806" y="346490"/>
            <a:ext cx="8881183" cy="1960612"/>
          </a:xfrm>
          <a:prstGeom prst="rect">
            <a:avLst/>
          </a:prstGeom>
        </p:spPr>
      </p:pic>
      <p:pic>
        <p:nvPicPr>
          <p:cNvPr id="5" name="Picture 4">
            <a:extLst>
              <a:ext uri="{FF2B5EF4-FFF2-40B4-BE49-F238E27FC236}">
                <a16:creationId xmlns:a16="http://schemas.microsoft.com/office/drawing/2014/main" id="{6A42234F-B28D-4858-8FA8-7ADA85D72F42}"/>
              </a:ext>
            </a:extLst>
          </p:cNvPr>
          <p:cNvPicPr>
            <a:picLocks noChangeAspect="1"/>
          </p:cNvPicPr>
          <p:nvPr/>
        </p:nvPicPr>
        <p:blipFill>
          <a:blip r:embed="rId3"/>
          <a:stretch>
            <a:fillRect/>
          </a:stretch>
        </p:blipFill>
        <p:spPr>
          <a:xfrm>
            <a:off x="795483" y="2633662"/>
            <a:ext cx="7329614" cy="3007483"/>
          </a:xfrm>
          <a:prstGeom prst="rect">
            <a:avLst/>
          </a:prstGeom>
        </p:spPr>
      </p:pic>
    </p:spTree>
    <p:extLst>
      <p:ext uri="{BB962C8B-B14F-4D97-AF65-F5344CB8AC3E}">
        <p14:creationId xmlns:p14="http://schemas.microsoft.com/office/powerpoint/2010/main" val="194166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F95031-3E14-4593-A042-C9E3EDD65DFD}"/>
              </a:ext>
            </a:extLst>
          </p:cNvPr>
          <p:cNvPicPr>
            <a:picLocks noChangeAspect="1"/>
          </p:cNvPicPr>
          <p:nvPr/>
        </p:nvPicPr>
        <p:blipFill>
          <a:blip r:embed="rId2"/>
          <a:stretch>
            <a:fillRect/>
          </a:stretch>
        </p:blipFill>
        <p:spPr>
          <a:xfrm>
            <a:off x="643467" y="1193461"/>
            <a:ext cx="10905066" cy="4471076"/>
          </a:xfrm>
          <a:prstGeom prst="rect">
            <a:avLst/>
          </a:prstGeom>
        </p:spPr>
      </p:pic>
    </p:spTree>
    <p:extLst>
      <p:ext uri="{BB962C8B-B14F-4D97-AF65-F5344CB8AC3E}">
        <p14:creationId xmlns:p14="http://schemas.microsoft.com/office/powerpoint/2010/main" val="652059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AA9989-6707-4E4A-B286-EB2FC46A51F9}"/>
              </a:ext>
            </a:extLst>
          </p:cNvPr>
          <p:cNvSpPr>
            <a:spLocks noGrp="1"/>
          </p:cNvSpPr>
          <p:nvPr>
            <p:ph idx="1"/>
          </p:nvPr>
        </p:nvSpPr>
        <p:spPr>
          <a:xfrm>
            <a:off x="379827" y="365760"/>
            <a:ext cx="11479237" cy="6246055"/>
          </a:xfrm>
        </p:spPr>
        <p:txBody>
          <a:bodyPr/>
          <a:lstStyle/>
          <a:p>
            <a:pPr marL="0" indent="0" algn="just">
              <a:buNone/>
            </a:pPr>
            <a:r>
              <a:rPr lang="en-IN" b="1" dirty="0">
                <a:solidFill>
                  <a:srgbClr val="FF0000"/>
                </a:solidFill>
              </a:rPr>
              <a:t>JavaFX </a:t>
            </a:r>
          </a:p>
          <a:p>
            <a:pPr marL="0" indent="0" algn="just">
              <a:buNone/>
            </a:pPr>
            <a:r>
              <a:rPr lang="en-US" dirty="0">
                <a:latin typeface="Perpetua" panose="02020502060401020303" pitchFamily="18" charset="0"/>
              </a:rPr>
              <a:t>JavaFX is a Java library using which you can develop Rich Internet Applications. By using Java technology, these applications have a browser penetration rate of 76%. </a:t>
            </a:r>
          </a:p>
          <a:p>
            <a:pPr marL="0" indent="0" algn="just">
              <a:buNone/>
            </a:pPr>
            <a:r>
              <a:rPr lang="en-US" dirty="0">
                <a:latin typeface="Perpetua" panose="02020502060401020303" pitchFamily="18" charset="0"/>
              </a:rPr>
              <a:t>JavaFX is a Java library used to build Rich Internet Applications. The applications written using this library can run consistently across multiple platforms. The applications developed using JavaFX can run on various devices such as Desktop Computers, Mobile Phones, TVs, Tablets, etc. </a:t>
            </a:r>
          </a:p>
          <a:p>
            <a:pPr marL="0" indent="0" algn="just">
              <a:buNone/>
            </a:pPr>
            <a:r>
              <a:rPr lang="en-US" dirty="0">
                <a:latin typeface="Perpetua" panose="02020502060401020303" pitchFamily="18" charset="0"/>
              </a:rPr>
              <a:t>To develop </a:t>
            </a:r>
            <a:r>
              <a:rPr lang="en-US" b="1" dirty="0">
                <a:latin typeface="Perpetua" panose="02020502060401020303" pitchFamily="18" charset="0"/>
              </a:rPr>
              <a:t>GUI Applications </a:t>
            </a:r>
            <a:r>
              <a:rPr lang="en-US" dirty="0">
                <a:latin typeface="Perpetua" panose="02020502060401020303" pitchFamily="18" charset="0"/>
              </a:rPr>
              <a:t>using Java programming language, the programmers rely on libraries such as </a:t>
            </a:r>
            <a:r>
              <a:rPr lang="en-US" b="1" dirty="0">
                <a:latin typeface="Perpetua" panose="02020502060401020303" pitchFamily="18" charset="0"/>
              </a:rPr>
              <a:t>Advanced Windowing Toolkit </a:t>
            </a:r>
            <a:r>
              <a:rPr lang="en-US" dirty="0">
                <a:latin typeface="Perpetua" panose="02020502060401020303" pitchFamily="18" charset="0"/>
              </a:rPr>
              <a:t>and </a:t>
            </a:r>
            <a:r>
              <a:rPr lang="en-US" b="1" dirty="0">
                <a:latin typeface="Perpetua" panose="02020502060401020303" pitchFamily="18" charset="0"/>
              </a:rPr>
              <a:t>Swings</a:t>
            </a:r>
            <a:r>
              <a:rPr lang="en-US" dirty="0">
                <a:latin typeface="Perpetua" panose="02020502060401020303" pitchFamily="18" charset="0"/>
              </a:rPr>
              <a:t>. After the advent of JavaFX, these Java programmers can now develop GUI applications effectively with rich content. </a:t>
            </a:r>
            <a:endParaRPr lang="en-IN" dirty="0">
              <a:latin typeface="Perpetua" panose="02020502060401020303" pitchFamily="18" charset="0"/>
            </a:endParaRPr>
          </a:p>
        </p:txBody>
      </p:sp>
    </p:spTree>
    <p:extLst>
      <p:ext uri="{BB962C8B-B14F-4D97-AF65-F5344CB8AC3E}">
        <p14:creationId xmlns:p14="http://schemas.microsoft.com/office/powerpoint/2010/main" val="38480515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E446EB-E3FE-41BA-8691-53592DE0D9B7}"/>
              </a:ext>
            </a:extLst>
          </p:cNvPr>
          <p:cNvPicPr>
            <a:picLocks noChangeAspect="1"/>
          </p:cNvPicPr>
          <p:nvPr/>
        </p:nvPicPr>
        <p:blipFill>
          <a:blip r:embed="rId2"/>
          <a:stretch>
            <a:fillRect/>
          </a:stretch>
        </p:blipFill>
        <p:spPr>
          <a:xfrm>
            <a:off x="1165851" y="643466"/>
            <a:ext cx="9860298" cy="5571067"/>
          </a:xfrm>
          <a:prstGeom prst="rect">
            <a:avLst/>
          </a:prstGeom>
        </p:spPr>
      </p:pic>
    </p:spTree>
    <p:extLst>
      <p:ext uri="{BB962C8B-B14F-4D97-AF65-F5344CB8AC3E}">
        <p14:creationId xmlns:p14="http://schemas.microsoft.com/office/powerpoint/2010/main" val="815987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A40C9B-CD53-430D-B792-D33DF5EBB630}"/>
              </a:ext>
            </a:extLst>
          </p:cNvPr>
          <p:cNvPicPr>
            <a:picLocks noChangeAspect="1"/>
          </p:cNvPicPr>
          <p:nvPr/>
        </p:nvPicPr>
        <p:blipFill>
          <a:blip r:embed="rId2"/>
          <a:stretch>
            <a:fillRect/>
          </a:stretch>
        </p:blipFill>
        <p:spPr>
          <a:xfrm>
            <a:off x="412139" y="184638"/>
            <a:ext cx="6832723" cy="6446602"/>
          </a:xfrm>
          <a:prstGeom prst="rect">
            <a:avLst/>
          </a:prstGeom>
        </p:spPr>
      </p:pic>
    </p:spTree>
    <p:extLst>
      <p:ext uri="{BB962C8B-B14F-4D97-AF65-F5344CB8AC3E}">
        <p14:creationId xmlns:p14="http://schemas.microsoft.com/office/powerpoint/2010/main" val="3321542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C3A420-7AAF-476F-B53A-FD337D5B2CC5}"/>
              </a:ext>
            </a:extLst>
          </p:cNvPr>
          <p:cNvPicPr>
            <a:picLocks noChangeAspect="1"/>
          </p:cNvPicPr>
          <p:nvPr/>
        </p:nvPicPr>
        <p:blipFill>
          <a:blip r:embed="rId2"/>
          <a:stretch>
            <a:fillRect/>
          </a:stretch>
        </p:blipFill>
        <p:spPr>
          <a:xfrm>
            <a:off x="1334404" y="643466"/>
            <a:ext cx="9523192" cy="5571067"/>
          </a:xfrm>
          <a:prstGeom prst="rect">
            <a:avLst/>
          </a:prstGeom>
        </p:spPr>
      </p:pic>
    </p:spTree>
    <p:extLst>
      <p:ext uri="{BB962C8B-B14F-4D97-AF65-F5344CB8AC3E}">
        <p14:creationId xmlns:p14="http://schemas.microsoft.com/office/powerpoint/2010/main" val="3241905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9BD0EB-A349-4EE8-B173-3F0373898060}"/>
              </a:ext>
            </a:extLst>
          </p:cNvPr>
          <p:cNvPicPr>
            <a:picLocks noChangeAspect="1"/>
          </p:cNvPicPr>
          <p:nvPr/>
        </p:nvPicPr>
        <p:blipFill>
          <a:blip r:embed="rId2"/>
          <a:stretch>
            <a:fillRect/>
          </a:stretch>
        </p:blipFill>
        <p:spPr>
          <a:xfrm>
            <a:off x="1322553" y="643466"/>
            <a:ext cx="9546894" cy="5571067"/>
          </a:xfrm>
          <a:prstGeom prst="rect">
            <a:avLst/>
          </a:prstGeom>
        </p:spPr>
      </p:pic>
    </p:spTree>
    <p:extLst>
      <p:ext uri="{BB962C8B-B14F-4D97-AF65-F5344CB8AC3E}">
        <p14:creationId xmlns:p14="http://schemas.microsoft.com/office/powerpoint/2010/main" val="4117897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7ACD83-B9A4-4C49-A215-D8F52E1C5EF8}"/>
              </a:ext>
            </a:extLst>
          </p:cNvPr>
          <p:cNvPicPr>
            <a:picLocks noChangeAspect="1"/>
          </p:cNvPicPr>
          <p:nvPr/>
        </p:nvPicPr>
        <p:blipFill>
          <a:blip r:embed="rId2"/>
          <a:stretch>
            <a:fillRect/>
          </a:stretch>
        </p:blipFill>
        <p:spPr>
          <a:xfrm>
            <a:off x="643467" y="893572"/>
            <a:ext cx="10905066" cy="5070854"/>
          </a:xfrm>
          <a:prstGeom prst="rect">
            <a:avLst/>
          </a:prstGeom>
        </p:spPr>
      </p:pic>
    </p:spTree>
    <p:extLst>
      <p:ext uri="{BB962C8B-B14F-4D97-AF65-F5344CB8AC3E}">
        <p14:creationId xmlns:p14="http://schemas.microsoft.com/office/powerpoint/2010/main" val="1147998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60E6C7-DA61-408E-995C-7A403F915DCD}"/>
              </a:ext>
            </a:extLst>
          </p:cNvPr>
          <p:cNvPicPr>
            <a:picLocks noChangeAspect="1"/>
          </p:cNvPicPr>
          <p:nvPr/>
        </p:nvPicPr>
        <p:blipFill>
          <a:blip r:embed="rId2"/>
          <a:stretch>
            <a:fillRect/>
          </a:stretch>
        </p:blipFill>
        <p:spPr>
          <a:xfrm>
            <a:off x="379974" y="235707"/>
            <a:ext cx="7188444" cy="6399468"/>
          </a:xfrm>
          <a:prstGeom prst="rect">
            <a:avLst/>
          </a:prstGeom>
        </p:spPr>
      </p:pic>
    </p:spTree>
    <p:extLst>
      <p:ext uri="{BB962C8B-B14F-4D97-AF65-F5344CB8AC3E}">
        <p14:creationId xmlns:p14="http://schemas.microsoft.com/office/powerpoint/2010/main" val="673061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44AA3D-939A-4708-A656-C4677057E374}"/>
              </a:ext>
            </a:extLst>
          </p:cNvPr>
          <p:cNvPicPr>
            <a:picLocks noChangeAspect="1"/>
          </p:cNvPicPr>
          <p:nvPr/>
        </p:nvPicPr>
        <p:blipFill>
          <a:blip r:embed="rId2"/>
          <a:stretch>
            <a:fillRect/>
          </a:stretch>
        </p:blipFill>
        <p:spPr>
          <a:xfrm>
            <a:off x="447528" y="499696"/>
            <a:ext cx="7602874" cy="2806211"/>
          </a:xfrm>
          <a:prstGeom prst="rect">
            <a:avLst/>
          </a:prstGeom>
        </p:spPr>
      </p:pic>
    </p:spTree>
    <p:extLst>
      <p:ext uri="{BB962C8B-B14F-4D97-AF65-F5344CB8AC3E}">
        <p14:creationId xmlns:p14="http://schemas.microsoft.com/office/powerpoint/2010/main" val="3611149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700E4B-4242-48B5-9CDA-5671250DC7A2}"/>
              </a:ext>
            </a:extLst>
          </p:cNvPr>
          <p:cNvPicPr>
            <a:picLocks noChangeAspect="1"/>
          </p:cNvPicPr>
          <p:nvPr/>
        </p:nvPicPr>
        <p:blipFill>
          <a:blip r:embed="rId2"/>
          <a:stretch>
            <a:fillRect/>
          </a:stretch>
        </p:blipFill>
        <p:spPr>
          <a:xfrm>
            <a:off x="274303" y="278624"/>
            <a:ext cx="8671706" cy="3533720"/>
          </a:xfrm>
          <a:prstGeom prst="rect">
            <a:avLst/>
          </a:prstGeom>
        </p:spPr>
      </p:pic>
      <p:pic>
        <p:nvPicPr>
          <p:cNvPr id="5" name="Picture 4">
            <a:extLst>
              <a:ext uri="{FF2B5EF4-FFF2-40B4-BE49-F238E27FC236}">
                <a16:creationId xmlns:a16="http://schemas.microsoft.com/office/drawing/2014/main" id="{886670DE-9208-417B-8FA9-3580E1BF98E6}"/>
              </a:ext>
            </a:extLst>
          </p:cNvPr>
          <p:cNvPicPr>
            <a:picLocks noChangeAspect="1"/>
          </p:cNvPicPr>
          <p:nvPr/>
        </p:nvPicPr>
        <p:blipFill>
          <a:blip r:embed="rId3"/>
          <a:stretch>
            <a:fillRect/>
          </a:stretch>
        </p:blipFill>
        <p:spPr>
          <a:xfrm>
            <a:off x="6652700" y="2693319"/>
            <a:ext cx="4995350" cy="3680006"/>
          </a:xfrm>
          <a:prstGeom prst="rect">
            <a:avLst/>
          </a:prstGeom>
        </p:spPr>
      </p:pic>
    </p:spTree>
    <p:extLst>
      <p:ext uri="{BB962C8B-B14F-4D97-AF65-F5344CB8AC3E}">
        <p14:creationId xmlns:p14="http://schemas.microsoft.com/office/powerpoint/2010/main" val="1012037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DD4243-4229-47AB-AE62-0CA97426739A}"/>
              </a:ext>
            </a:extLst>
          </p:cNvPr>
          <p:cNvPicPr>
            <a:picLocks noChangeAspect="1"/>
          </p:cNvPicPr>
          <p:nvPr/>
        </p:nvPicPr>
        <p:blipFill>
          <a:blip r:embed="rId2"/>
          <a:stretch>
            <a:fillRect/>
          </a:stretch>
        </p:blipFill>
        <p:spPr>
          <a:xfrm>
            <a:off x="362113" y="232493"/>
            <a:ext cx="10273062" cy="3955129"/>
          </a:xfrm>
          <a:prstGeom prst="rect">
            <a:avLst/>
          </a:prstGeom>
        </p:spPr>
      </p:pic>
      <p:pic>
        <p:nvPicPr>
          <p:cNvPr id="5" name="Picture 4">
            <a:extLst>
              <a:ext uri="{FF2B5EF4-FFF2-40B4-BE49-F238E27FC236}">
                <a16:creationId xmlns:a16="http://schemas.microsoft.com/office/drawing/2014/main" id="{DC50679D-3EBA-4075-82C2-96DD8FD2F326}"/>
              </a:ext>
            </a:extLst>
          </p:cNvPr>
          <p:cNvPicPr>
            <a:picLocks noChangeAspect="1"/>
          </p:cNvPicPr>
          <p:nvPr/>
        </p:nvPicPr>
        <p:blipFill>
          <a:blip r:embed="rId3"/>
          <a:stretch>
            <a:fillRect/>
          </a:stretch>
        </p:blipFill>
        <p:spPr>
          <a:xfrm>
            <a:off x="135937" y="4135086"/>
            <a:ext cx="10725413" cy="2490421"/>
          </a:xfrm>
          <a:prstGeom prst="rect">
            <a:avLst/>
          </a:prstGeom>
        </p:spPr>
      </p:pic>
    </p:spTree>
    <p:extLst>
      <p:ext uri="{BB962C8B-B14F-4D97-AF65-F5344CB8AC3E}">
        <p14:creationId xmlns:p14="http://schemas.microsoft.com/office/powerpoint/2010/main" val="32855871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3ACB33-EB52-45A6-8821-29D4E9D922A3}"/>
              </a:ext>
            </a:extLst>
          </p:cNvPr>
          <p:cNvPicPr>
            <a:picLocks noChangeAspect="1"/>
          </p:cNvPicPr>
          <p:nvPr/>
        </p:nvPicPr>
        <p:blipFill>
          <a:blip r:embed="rId2"/>
          <a:stretch>
            <a:fillRect/>
          </a:stretch>
        </p:blipFill>
        <p:spPr>
          <a:xfrm>
            <a:off x="281940" y="242741"/>
            <a:ext cx="8428380" cy="6158059"/>
          </a:xfrm>
          <a:prstGeom prst="rect">
            <a:avLst/>
          </a:prstGeom>
        </p:spPr>
      </p:pic>
    </p:spTree>
    <p:extLst>
      <p:ext uri="{BB962C8B-B14F-4D97-AF65-F5344CB8AC3E}">
        <p14:creationId xmlns:p14="http://schemas.microsoft.com/office/powerpoint/2010/main" val="1383956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507B6-3783-442F-B9AF-5C57F6326B36}"/>
              </a:ext>
            </a:extLst>
          </p:cNvPr>
          <p:cNvSpPr>
            <a:spLocks noGrp="1"/>
          </p:cNvSpPr>
          <p:nvPr>
            <p:ph type="title"/>
          </p:nvPr>
        </p:nvSpPr>
        <p:spPr>
          <a:xfrm>
            <a:off x="534572" y="406697"/>
            <a:ext cx="10515600" cy="493004"/>
          </a:xfrm>
        </p:spPr>
        <p:txBody>
          <a:bodyPr>
            <a:normAutofit fontScale="90000"/>
          </a:bodyPr>
          <a:lstStyle/>
          <a:p>
            <a:r>
              <a:rPr lang="en-US" b="1" dirty="0">
                <a:solidFill>
                  <a:srgbClr val="FF0000"/>
                </a:solidFill>
              </a:rPr>
              <a:t>Need of JavaFX</a:t>
            </a:r>
            <a:endParaRPr lang="en-IN" b="1" dirty="0">
              <a:solidFill>
                <a:srgbClr val="FF0000"/>
              </a:solidFill>
            </a:endParaRPr>
          </a:p>
        </p:txBody>
      </p:sp>
      <p:sp>
        <p:nvSpPr>
          <p:cNvPr id="3" name="Content Placeholder 2">
            <a:extLst>
              <a:ext uri="{FF2B5EF4-FFF2-40B4-BE49-F238E27FC236}">
                <a16:creationId xmlns:a16="http://schemas.microsoft.com/office/drawing/2014/main" id="{642CEFD4-0D08-4486-B78B-8C2BE953CDBB}"/>
              </a:ext>
            </a:extLst>
          </p:cNvPr>
          <p:cNvSpPr>
            <a:spLocks noGrp="1"/>
          </p:cNvSpPr>
          <p:nvPr>
            <p:ph idx="1"/>
          </p:nvPr>
        </p:nvSpPr>
        <p:spPr>
          <a:xfrm>
            <a:off x="534572" y="1055076"/>
            <a:ext cx="11240086" cy="5437797"/>
          </a:xfrm>
        </p:spPr>
        <p:txBody>
          <a:bodyPr>
            <a:normAutofit/>
          </a:bodyPr>
          <a:lstStyle/>
          <a:p>
            <a:pPr algn="just"/>
            <a:r>
              <a:rPr lang="en-US" dirty="0">
                <a:latin typeface="Perpetua" panose="02020502060401020303" pitchFamily="18" charset="0"/>
              </a:rPr>
              <a:t>To develop </a:t>
            </a:r>
            <a:r>
              <a:rPr lang="en-US" b="1" dirty="0">
                <a:latin typeface="Perpetua" panose="02020502060401020303" pitchFamily="18" charset="0"/>
              </a:rPr>
              <a:t>Client-Side Applications </a:t>
            </a:r>
            <a:r>
              <a:rPr lang="en-US" dirty="0">
                <a:latin typeface="Perpetua" panose="02020502060401020303" pitchFamily="18" charset="0"/>
              </a:rPr>
              <a:t>with rich features, the programmers used to depend on various libraries to add features such as Media, UI controls, Web, 2D and 3D, etc. JavaFX includes all these features in a single library. In addition to these, the developers can also access the existing features of a Java library such as </a:t>
            </a:r>
            <a:r>
              <a:rPr lang="en-US" b="1" dirty="0">
                <a:latin typeface="Perpetua" panose="02020502060401020303" pitchFamily="18" charset="0"/>
              </a:rPr>
              <a:t>Swings</a:t>
            </a:r>
            <a:r>
              <a:rPr lang="en-US" dirty="0">
                <a:latin typeface="Perpetua" panose="02020502060401020303" pitchFamily="18" charset="0"/>
              </a:rPr>
              <a:t>. </a:t>
            </a:r>
          </a:p>
          <a:p>
            <a:pPr algn="just"/>
            <a:r>
              <a:rPr lang="en-US" dirty="0">
                <a:latin typeface="Perpetua" panose="02020502060401020303" pitchFamily="18" charset="0"/>
              </a:rPr>
              <a:t>JavaFX provides a rich set of graphics and media API’s and it leverages the modern </a:t>
            </a:r>
            <a:r>
              <a:rPr lang="en-US" b="1" dirty="0">
                <a:latin typeface="Perpetua" panose="02020502060401020303" pitchFamily="18" charset="0"/>
              </a:rPr>
              <a:t>Graphical Processing Unit </a:t>
            </a:r>
            <a:r>
              <a:rPr lang="en-US" dirty="0">
                <a:latin typeface="Perpetua" panose="02020502060401020303" pitchFamily="18" charset="0"/>
              </a:rPr>
              <a:t>through hardware accelerated graphics. JavaFX also provides interfaces using which developers can combine graphics animation and UI control. </a:t>
            </a:r>
          </a:p>
          <a:p>
            <a:pPr algn="just"/>
            <a:r>
              <a:rPr lang="en-US" dirty="0">
                <a:latin typeface="Perpetua" panose="02020502060401020303" pitchFamily="18" charset="0"/>
              </a:rPr>
              <a:t>One can use JavaFX with JVM based technologies such as Java, Groovy and </a:t>
            </a:r>
            <a:r>
              <a:rPr lang="en-US" dirty="0" err="1">
                <a:latin typeface="Perpetua" panose="02020502060401020303" pitchFamily="18" charset="0"/>
              </a:rPr>
              <a:t>JRuby</a:t>
            </a:r>
            <a:r>
              <a:rPr lang="en-US" dirty="0">
                <a:latin typeface="Perpetua" panose="02020502060401020303" pitchFamily="18" charset="0"/>
              </a:rPr>
              <a:t>. If developers opt for JavaFX, there is no need to learn additional technologies, as prior knowledge of any of the above-mentioned technologies will be good enough to develop RIA’s using JavaFX. </a:t>
            </a:r>
            <a:endParaRPr lang="en-IN" dirty="0">
              <a:latin typeface="Perpetua" panose="02020502060401020303" pitchFamily="18" charset="0"/>
            </a:endParaRPr>
          </a:p>
        </p:txBody>
      </p:sp>
    </p:spTree>
    <p:extLst>
      <p:ext uri="{BB962C8B-B14F-4D97-AF65-F5344CB8AC3E}">
        <p14:creationId xmlns:p14="http://schemas.microsoft.com/office/powerpoint/2010/main" val="17308056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65E08-2FB6-4100-A708-83EA1C01464E}"/>
              </a:ext>
            </a:extLst>
          </p:cNvPr>
          <p:cNvPicPr>
            <a:picLocks noChangeAspect="1"/>
          </p:cNvPicPr>
          <p:nvPr/>
        </p:nvPicPr>
        <p:blipFill>
          <a:blip r:embed="rId2"/>
          <a:stretch>
            <a:fillRect/>
          </a:stretch>
        </p:blipFill>
        <p:spPr>
          <a:xfrm>
            <a:off x="566591" y="310881"/>
            <a:ext cx="7761655" cy="3754682"/>
          </a:xfrm>
          <a:prstGeom prst="rect">
            <a:avLst/>
          </a:prstGeom>
        </p:spPr>
      </p:pic>
    </p:spTree>
    <p:extLst>
      <p:ext uri="{BB962C8B-B14F-4D97-AF65-F5344CB8AC3E}">
        <p14:creationId xmlns:p14="http://schemas.microsoft.com/office/powerpoint/2010/main" val="30278998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2CD71E-4605-48F1-B48D-7EEFB7870057}"/>
              </a:ext>
            </a:extLst>
          </p:cNvPr>
          <p:cNvPicPr>
            <a:picLocks noChangeAspect="1"/>
          </p:cNvPicPr>
          <p:nvPr/>
        </p:nvPicPr>
        <p:blipFill>
          <a:blip r:embed="rId2"/>
          <a:stretch>
            <a:fillRect/>
          </a:stretch>
        </p:blipFill>
        <p:spPr>
          <a:xfrm>
            <a:off x="126609" y="152180"/>
            <a:ext cx="8693834" cy="6653717"/>
          </a:xfrm>
          <a:prstGeom prst="rect">
            <a:avLst/>
          </a:prstGeom>
        </p:spPr>
      </p:pic>
    </p:spTree>
    <p:extLst>
      <p:ext uri="{BB962C8B-B14F-4D97-AF65-F5344CB8AC3E}">
        <p14:creationId xmlns:p14="http://schemas.microsoft.com/office/powerpoint/2010/main" val="382211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89FF98-3900-4A03-A4A1-793B21A560CA}"/>
              </a:ext>
            </a:extLst>
          </p:cNvPr>
          <p:cNvPicPr>
            <a:picLocks noChangeAspect="1"/>
          </p:cNvPicPr>
          <p:nvPr/>
        </p:nvPicPr>
        <p:blipFill>
          <a:blip r:embed="rId2"/>
          <a:stretch>
            <a:fillRect/>
          </a:stretch>
        </p:blipFill>
        <p:spPr>
          <a:xfrm>
            <a:off x="643467" y="1166198"/>
            <a:ext cx="10905066" cy="4525603"/>
          </a:xfrm>
          <a:prstGeom prst="rect">
            <a:avLst/>
          </a:prstGeom>
        </p:spPr>
      </p:pic>
    </p:spTree>
    <p:extLst>
      <p:ext uri="{BB962C8B-B14F-4D97-AF65-F5344CB8AC3E}">
        <p14:creationId xmlns:p14="http://schemas.microsoft.com/office/powerpoint/2010/main" val="2344727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28F5D9-5385-4BCE-A866-06F477FB9320}"/>
              </a:ext>
            </a:extLst>
          </p:cNvPr>
          <p:cNvPicPr>
            <a:picLocks noChangeAspect="1"/>
          </p:cNvPicPr>
          <p:nvPr/>
        </p:nvPicPr>
        <p:blipFill>
          <a:blip r:embed="rId2"/>
          <a:stretch>
            <a:fillRect/>
          </a:stretch>
        </p:blipFill>
        <p:spPr>
          <a:xfrm>
            <a:off x="1830778" y="241347"/>
            <a:ext cx="3838502" cy="6524143"/>
          </a:xfrm>
          <a:prstGeom prst="rect">
            <a:avLst/>
          </a:prstGeom>
        </p:spPr>
      </p:pic>
    </p:spTree>
    <p:extLst>
      <p:ext uri="{BB962C8B-B14F-4D97-AF65-F5344CB8AC3E}">
        <p14:creationId xmlns:p14="http://schemas.microsoft.com/office/powerpoint/2010/main" val="3694135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884CC2-59E7-4230-85F3-9162C81737B2}"/>
              </a:ext>
            </a:extLst>
          </p:cNvPr>
          <p:cNvPicPr>
            <a:picLocks noChangeAspect="1"/>
          </p:cNvPicPr>
          <p:nvPr/>
        </p:nvPicPr>
        <p:blipFill>
          <a:blip r:embed="rId2"/>
          <a:stretch>
            <a:fillRect/>
          </a:stretch>
        </p:blipFill>
        <p:spPr>
          <a:xfrm>
            <a:off x="906624" y="643466"/>
            <a:ext cx="10378751" cy="5571067"/>
          </a:xfrm>
          <a:prstGeom prst="rect">
            <a:avLst/>
          </a:prstGeom>
        </p:spPr>
      </p:pic>
    </p:spTree>
    <p:extLst>
      <p:ext uri="{BB962C8B-B14F-4D97-AF65-F5344CB8AC3E}">
        <p14:creationId xmlns:p14="http://schemas.microsoft.com/office/powerpoint/2010/main" val="3349078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2A4519-0794-486D-9670-92CF8E5C838A}"/>
              </a:ext>
            </a:extLst>
          </p:cNvPr>
          <p:cNvPicPr>
            <a:picLocks noChangeAspect="1"/>
          </p:cNvPicPr>
          <p:nvPr/>
        </p:nvPicPr>
        <p:blipFill>
          <a:blip r:embed="rId2"/>
          <a:stretch>
            <a:fillRect/>
          </a:stretch>
        </p:blipFill>
        <p:spPr>
          <a:xfrm>
            <a:off x="643467" y="1084410"/>
            <a:ext cx="10905066" cy="4689179"/>
          </a:xfrm>
          <a:prstGeom prst="rect">
            <a:avLst/>
          </a:prstGeom>
        </p:spPr>
      </p:pic>
    </p:spTree>
    <p:extLst>
      <p:ext uri="{BB962C8B-B14F-4D97-AF65-F5344CB8AC3E}">
        <p14:creationId xmlns:p14="http://schemas.microsoft.com/office/powerpoint/2010/main" val="26929844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078411-80A2-4FDB-A572-28EBB64ABBD2}"/>
              </a:ext>
            </a:extLst>
          </p:cNvPr>
          <p:cNvPicPr>
            <a:picLocks noChangeAspect="1"/>
          </p:cNvPicPr>
          <p:nvPr/>
        </p:nvPicPr>
        <p:blipFill>
          <a:blip r:embed="rId2"/>
          <a:stretch>
            <a:fillRect/>
          </a:stretch>
        </p:blipFill>
        <p:spPr>
          <a:xfrm>
            <a:off x="300111" y="268092"/>
            <a:ext cx="8622556" cy="5823219"/>
          </a:xfrm>
          <a:prstGeom prst="rect">
            <a:avLst/>
          </a:prstGeom>
        </p:spPr>
      </p:pic>
    </p:spTree>
    <p:extLst>
      <p:ext uri="{BB962C8B-B14F-4D97-AF65-F5344CB8AC3E}">
        <p14:creationId xmlns:p14="http://schemas.microsoft.com/office/powerpoint/2010/main" val="1768095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896B97-6346-4A66-B691-6CAF862E0669}"/>
              </a:ext>
            </a:extLst>
          </p:cNvPr>
          <p:cNvPicPr>
            <a:picLocks noChangeAspect="1"/>
          </p:cNvPicPr>
          <p:nvPr/>
        </p:nvPicPr>
        <p:blipFill>
          <a:blip r:embed="rId2"/>
          <a:stretch>
            <a:fillRect/>
          </a:stretch>
        </p:blipFill>
        <p:spPr>
          <a:xfrm>
            <a:off x="247576" y="234461"/>
            <a:ext cx="7067624" cy="6246433"/>
          </a:xfrm>
          <a:prstGeom prst="rect">
            <a:avLst/>
          </a:prstGeom>
        </p:spPr>
      </p:pic>
    </p:spTree>
    <p:extLst>
      <p:ext uri="{BB962C8B-B14F-4D97-AF65-F5344CB8AC3E}">
        <p14:creationId xmlns:p14="http://schemas.microsoft.com/office/powerpoint/2010/main" val="21326346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ACFF7C-0182-4DA5-B3F9-AE585F201FE2}"/>
              </a:ext>
            </a:extLst>
          </p:cNvPr>
          <p:cNvPicPr>
            <a:picLocks noChangeAspect="1"/>
          </p:cNvPicPr>
          <p:nvPr/>
        </p:nvPicPr>
        <p:blipFill>
          <a:blip r:embed="rId2"/>
          <a:stretch>
            <a:fillRect/>
          </a:stretch>
        </p:blipFill>
        <p:spPr>
          <a:xfrm>
            <a:off x="196948" y="289097"/>
            <a:ext cx="8589554" cy="4015617"/>
          </a:xfrm>
          <a:prstGeom prst="rect">
            <a:avLst/>
          </a:prstGeom>
        </p:spPr>
      </p:pic>
      <p:pic>
        <p:nvPicPr>
          <p:cNvPr id="5" name="Picture 4">
            <a:extLst>
              <a:ext uri="{FF2B5EF4-FFF2-40B4-BE49-F238E27FC236}">
                <a16:creationId xmlns:a16="http://schemas.microsoft.com/office/drawing/2014/main" id="{2695B5F1-DB83-4A00-B96C-0ADF1C80789E}"/>
              </a:ext>
            </a:extLst>
          </p:cNvPr>
          <p:cNvPicPr>
            <a:picLocks noChangeAspect="1"/>
          </p:cNvPicPr>
          <p:nvPr/>
        </p:nvPicPr>
        <p:blipFill>
          <a:blip r:embed="rId3"/>
          <a:stretch>
            <a:fillRect/>
          </a:stretch>
        </p:blipFill>
        <p:spPr>
          <a:xfrm>
            <a:off x="7126971" y="3429000"/>
            <a:ext cx="4377555" cy="2890838"/>
          </a:xfrm>
          <a:prstGeom prst="rect">
            <a:avLst/>
          </a:prstGeom>
        </p:spPr>
      </p:pic>
    </p:spTree>
    <p:extLst>
      <p:ext uri="{BB962C8B-B14F-4D97-AF65-F5344CB8AC3E}">
        <p14:creationId xmlns:p14="http://schemas.microsoft.com/office/powerpoint/2010/main" val="1780662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8B961F-290C-4DE7-B1C6-F70030FA8534}"/>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RadioButton</a:t>
            </a:r>
          </a:p>
        </p:txBody>
      </p:sp>
      <p:pic>
        <p:nvPicPr>
          <p:cNvPr id="4" name="Picture 3">
            <a:extLst>
              <a:ext uri="{FF2B5EF4-FFF2-40B4-BE49-F238E27FC236}">
                <a16:creationId xmlns:a16="http://schemas.microsoft.com/office/drawing/2014/main" id="{A3550D09-6546-4D44-9B64-38A2CEEA861E}"/>
              </a:ext>
            </a:extLst>
          </p:cNvPr>
          <p:cNvPicPr>
            <a:picLocks noChangeAspect="1"/>
          </p:cNvPicPr>
          <p:nvPr/>
        </p:nvPicPr>
        <p:blipFill>
          <a:blip r:embed="rId2"/>
          <a:stretch>
            <a:fillRect/>
          </a:stretch>
        </p:blipFill>
        <p:spPr>
          <a:xfrm>
            <a:off x="838200" y="1849802"/>
            <a:ext cx="10512547" cy="4441551"/>
          </a:xfrm>
          <a:prstGeom prst="rect">
            <a:avLst/>
          </a:prstGeom>
        </p:spPr>
      </p:pic>
    </p:spTree>
    <p:extLst>
      <p:ext uri="{BB962C8B-B14F-4D97-AF65-F5344CB8AC3E}">
        <p14:creationId xmlns:p14="http://schemas.microsoft.com/office/powerpoint/2010/main" val="2609550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0314-8417-409A-BC75-CC7EF8F6D93E}"/>
              </a:ext>
            </a:extLst>
          </p:cNvPr>
          <p:cNvSpPr>
            <a:spLocks noGrp="1"/>
          </p:cNvSpPr>
          <p:nvPr>
            <p:ph type="title"/>
          </p:nvPr>
        </p:nvSpPr>
        <p:spPr>
          <a:xfrm>
            <a:off x="430237" y="392627"/>
            <a:ext cx="10515600" cy="619613"/>
          </a:xfrm>
        </p:spPr>
        <p:txBody>
          <a:bodyPr>
            <a:normAutofit fontScale="90000"/>
          </a:bodyPr>
          <a:lstStyle/>
          <a:p>
            <a:r>
              <a:rPr lang="en-IN" b="1" dirty="0">
                <a:solidFill>
                  <a:srgbClr val="FF0000"/>
                </a:solidFill>
              </a:rPr>
              <a:t>Features of JavaFX </a:t>
            </a:r>
          </a:p>
        </p:txBody>
      </p:sp>
      <p:sp>
        <p:nvSpPr>
          <p:cNvPr id="3" name="Content Placeholder 2">
            <a:extLst>
              <a:ext uri="{FF2B5EF4-FFF2-40B4-BE49-F238E27FC236}">
                <a16:creationId xmlns:a16="http://schemas.microsoft.com/office/drawing/2014/main" id="{D8DD5A72-232E-450F-8554-5F64F7894C81}"/>
              </a:ext>
            </a:extLst>
          </p:cNvPr>
          <p:cNvSpPr>
            <a:spLocks noGrp="1"/>
          </p:cNvSpPr>
          <p:nvPr>
            <p:ph idx="1"/>
          </p:nvPr>
        </p:nvSpPr>
        <p:spPr>
          <a:xfrm>
            <a:off x="430237" y="1417661"/>
            <a:ext cx="11400692" cy="5075213"/>
          </a:xfrm>
        </p:spPr>
        <p:txBody>
          <a:bodyPr>
            <a:normAutofit fontScale="92500"/>
          </a:bodyPr>
          <a:lstStyle/>
          <a:p>
            <a:pPr marL="0" indent="0" algn="just">
              <a:buNone/>
            </a:pPr>
            <a:r>
              <a:rPr lang="en-US" dirty="0">
                <a:latin typeface="Perpetua" panose="02020502060401020303" pitchFamily="18" charset="0"/>
              </a:rPr>
              <a:t>Following are some of the important features of JavaFX – </a:t>
            </a:r>
          </a:p>
          <a:p>
            <a:pPr algn="just"/>
            <a:r>
              <a:rPr lang="en-US" b="1" dirty="0">
                <a:latin typeface="Perpetua" panose="02020502060401020303" pitchFamily="18" charset="0"/>
              </a:rPr>
              <a:t>Written in Java: </a:t>
            </a:r>
            <a:r>
              <a:rPr lang="en-US" dirty="0">
                <a:latin typeface="Perpetua" panose="02020502060401020303" pitchFamily="18" charset="0"/>
              </a:rPr>
              <a:t>The JavaFX library is written in Java and is available for the languages that can be executed on a JVM, which include – </a:t>
            </a:r>
            <a:r>
              <a:rPr lang="en-US" b="1" dirty="0">
                <a:latin typeface="Perpetua" panose="02020502060401020303" pitchFamily="18" charset="0"/>
              </a:rPr>
              <a:t>Java, Groovy </a:t>
            </a:r>
            <a:r>
              <a:rPr lang="en-US" dirty="0">
                <a:latin typeface="Perpetua" panose="02020502060401020303" pitchFamily="18" charset="0"/>
              </a:rPr>
              <a:t>and </a:t>
            </a:r>
            <a:r>
              <a:rPr lang="en-US" b="1" dirty="0" err="1">
                <a:latin typeface="Perpetua" panose="02020502060401020303" pitchFamily="18" charset="0"/>
              </a:rPr>
              <a:t>JRuby</a:t>
            </a:r>
            <a:r>
              <a:rPr lang="en-US" dirty="0">
                <a:latin typeface="Perpetua" panose="02020502060401020303" pitchFamily="18" charset="0"/>
              </a:rPr>
              <a:t>. These JavaFX applications are also platform independent. </a:t>
            </a:r>
          </a:p>
          <a:p>
            <a:pPr algn="just"/>
            <a:endParaRPr lang="en-IN" dirty="0">
              <a:latin typeface="Perpetua" panose="02020502060401020303" pitchFamily="18" charset="0"/>
            </a:endParaRPr>
          </a:p>
          <a:p>
            <a:pPr algn="just"/>
            <a:r>
              <a:rPr lang="en-US" b="1" dirty="0">
                <a:latin typeface="Perpetua" panose="02020502060401020303" pitchFamily="18" charset="0"/>
              </a:rPr>
              <a:t>FXML</a:t>
            </a:r>
            <a:r>
              <a:rPr lang="en-US" dirty="0">
                <a:latin typeface="Perpetua" panose="02020502060401020303" pitchFamily="18" charset="0"/>
              </a:rPr>
              <a:t>: JavaFX features a language known as FXML, which is a HTML like declarative markup language. The sole purpose of this language is to define a user Interface. </a:t>
            </a:r>
          </a:p>
          <a:p>
            <a:pPr algn="just"/>
            <a:endParaRPr lang="en-IN" dirty="0">
              <a:latin typeface="Perpetua" panose="02020502060401020303" pitchFamily="18" charset="0"/>
            </a:endParaRPr>
          </a:p>
          <a:p>
            <a:pPr algn="just"/>
            <a:r>
              <a:rPr lang="en-US" b="1" dirty="0">
                <a:latin typeface="Perpetua" panose="02020502060401020303" pitchFamily="18" charset="0"/>
              </a:rPr>
              <a:t>Scene Builder</a:t>
            </a:r>
            <a:r>
              <a:rPr lang="en-US" dirty="0">
                <a:latin typeface="Perpetua" panose="02020502060401020303" pitchFamily="18" charset="0"/>
              </a:rPr>
              <a:t>: JavaFX provides an application named Scene Builder. On integrating this application in IDE’s such as Eclipse and NetBeans, the users can access a drag and drop design interface, which is used to develop FXML applications (just like Swing Drag &amp; Drop and </a:t>
            </a:r>
            <a:r>
              <a:rPr lang="en-US" dirty="0" err="1">
                <a:latin typeface="Perpetua" panose="02020502060401020303" pitchFamily="18" charset="0"/>
              </a:rPr>
              <a:t>DreamWeaver</a:t>
            </a:r>
            <a:r>
              <a:rPr lang="en-US" dirty="0">
                <a:latin typeface="Perpetua" panose="02020502060401020303" pitchFamily="18" charset="0"/>
              </a:rPr>
              <a:t> Applications). </a:t>
            </a:r>
          </a:p>
          <a:p>
            <a:pPr marL="0" indent="0" algn="just">
              <a:buNone/>
            </a:pPr>
            <a:endParaRPr lang="en-IN" dirty="0">
              <a:latin typeface="Perpetua" panose="02020502060401020303" pitchFamily="18" charset="0"/>
            </a:endParaRPr>
          </a:p>
        </p:txBody>
      </p:sp>
    </p:spTree>
    <p:extLst>
      <p:ext uri="{BB962C8B-B14F-4D97-AF65-F5344CB8AC3E}">
        <p14:creationId xmlns:p14="http://schemas.microsoft.com/office/powerpoint/2010/main" val="3343729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02728E-A1E5-4AA4-A3EC-1035229FC99C}"/>
              </a:ext>
            </a:extLst>
          </p:cNvPr>
          <p:cNvPicPr>
            <a:picLocks noChangeAspect="1"/>
          </p:cNvPicPr>
          <p:nvPr/>
        </p:nvPicPr>
        <p:blipFill>
          <a:blip r:embed="rId2"/>
          <a:stretch>
            <a:fillRect/>
          </a:stretch>
        </p:blipFill>
        <p:spPr>
          <a:xfrm>
            <a:off x="295275" y="303700"/>
            <a:ext cx="8511100" cy="6350182"/>
          </a:xfrm>
          <a:prstGeom prst="rect">
            <a:avLst/>
          </a:prstGeom>
        </p:spPr>
      </p:pic>
    </p:spTree>
    <p:extLst>
      <p:ext uri="{BB962C8B-B14F-4D97-AF65-F5344CB8AC3E}">
        <p14:creationId xmlns:p14="http://schemas.microsoft.com/office/powerpoint/2010/main" val="31098361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3F59A-922E-4DE8-9D61-621A275935FB}"/>
              </a:ext>
            </a:extLst>
          </p:cNvPr>
          <p:cNvSpPr>
            <a:spLocks noGrp="1"/>
          </p:cNvSpPr>
          <p:nvPr>
            <p:ph idx="1"/>
          </p:nvPr>
        </p:nvSpPr>
        <p:spPr>
          <a:xfrm>
            <a:off x="351692" y="295422"/>
            <a:ext cx="11002108" cy="5881541"/>
          </a:xfrm>
        </p:spPr>
        <p:txBody>
          <a:bodyPr/>
          <a:lstStyle/>
          <a:p>
            <a:pPr marL="0" indent="0" algn="just">
              <a:buNone/>
            </a:pPr>
            <a:r>
              <a:rPr lang="en-US" dirty="0">
                <a:latin typeface="Perpetua" panose="02020502060401020303" pitchFamily="18" charset="0"/>
              </a:rPr>
              <a:t>A second way to initially select a radio button is to call fire( ) on the button. It is shown here: </a:t>
            </a:r>
          </a:p>
          <a:p>
            <a:pPr marL="0" indent="0" algn="just">
              <a:buNone/>
            </a:pPr>
            <a:r>
              <a:rPr lang="en-US" dirty="0">
                <a:latin typeface="Perpetua" panose="02020502060401020303" pitchFamily="18" charset="0"/>
              </a:rPr>
              <a:t>void fire( )</a:t>
            </a:r>
          </a:p>
          <a:p>
            <a:pPr marL="0" indent="0" algn="just">
              <a:buNone/>
            </a:pPr>
            <a:r>
              <a:rPr lang="en-US" dirty="0">
                <a:latin typeface="Perpetua" panose="02020502060401020303" pitchFamily="18" charset="0"/>
              </a:rPr>
              <a:t>This method results in an action event being generated for the button if the button was previously not selected. There are a number of different ways to use radio buttons. Perhaps the simplest is to simply respond to the action event that is generated when one is selected. The following program shows an example of this approach. It uses radio buttons to allow the user to select a type of transportation.</a:t>
            </a:r>
            <a:endParaRPr lang="en-IN" dirty="0">
              <a:latin typeface="Perpetua" panose="02020502060401020303" pitchFamily="18" charset="0"/>
            </a:endParaRPr>
          </a:p>
        </p:txBody>
      </p:sp>
    </p:spTree>
    <p:extLst>
      <p:ext uri="{BB962C8B-B14F-4D97-AF65-F5344CB8AC3E}">
        <p14:creationId xmlns:p14="http://schemas.microsoft.com/office/powerpoint/2010/main" val="4660819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0F9F60-6795-4F3B-8DBC-4453D7442349}"/>
              </a:ext>
            </a:extLst>
          </p:cNvPr>
          <p:cNvPicPr>
            <a:picLocks noChangeAspect="1"/>
          </p:cNvPicPr>
          <p:nvPr/>
        </p:nvPicPr>
        <p:blipFill>
          <a:blip r:embed="rId2"/>
          <a:stretch>
            <a:fillRect/>
          </a:stretch>
        </p:blipFill>
        <p:spPr>
          <a:xfrm>
            <a:off x="2029527" y="643466"/>
            <a:ext cx="8132945" cy="5571067"/>
          </a:xfrm>
          <a:prstGeom prst="rect">
            <a:avLst/>
          </a:prstGeom>
        </p:spPr>
      </p:pic>
    </p:spTree>
    <p:extLst>
      <p:ext uri="{BB962C8B-B14F-4D97-AF65-F5344CB8AC3E}">
        <p14:creationId xmlns:p14="http://schemas.microsoft.com/office/powerpoint/2010/main" val="32721524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FDC5E4-76C5-48F2-8293-652A81A9492A}"/>
              </a:ext>
            </a:extLst>
          </p:cNvPr>
          <p:cNvPicPr>
            <a:picLocks noChangeAspect="1"/>
          </p:cNvPicPr>
          <p:nvPr/>
        </p:nvPicPr>
        <p:blipFill>
          <a:blip r:embed="rId2"/>
          <a:stretch>
            <a:fillRect/>
          </a:stretch>
        </p:blipFill>
        <p:spPr>
          <a:xfrm>
            <a:off x="461816" y="302602"/>
            <a:ext cx="7134738" cy="6467084"/>
          </a:xfrm>
          <a:prstGeom prst="rect">
            <a:avLst/>
          </a:prstGeom>
        </p:spPr>
      </p:pic>
    </p:spTree>
    <p:extLst>
      <p:ext uri="{BB962C8B-B14F-4D97-AF65-F5344CB8AC3E}">
        <p14:creationId xmlns:p14="http://schemas.microsoft.com/office/powerpoint/2010/main" val="2999420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A11DEE-FA25-49D8-9641-72DB8D792A9B}"/>
              </a:ext>
            </a:extLst>
          </p:cNvPr>
          <p:cNvPicPr>
            <a:picLocks noChangeAspect="1"/>
          </p:cNvPicPr>
          <p:nvPr/>
        </p:nvPicPr>
        <p:blipFill>
          <a:blip r:embed="rId2"/>
          <a:stretch>
            <a:fillRect/>
          </a:stretch>
        </p:blipFill>
        <p:spPr>
          <a:xfrm>
            <a:off x="367298" y="299965"/>
            <a:ext cx="7506986" cy="2232220"/>
          </a:xfrm>
          <a:prstGeom prst="rect">
            <a:avLst/>
          </a:prstGeom>
        </p:spPr>
      </p:pic>
    </p:spTree>
    <p:extLst>
      <p:ext uri="{BB962C8B-B14F-4D97-AF65-F5344CB8AC3E}">
        <p14:creationId xmlns:p14="http://schemas.microsoft.com/office/powerpoint/2010/main" val="2582744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D92260-8079-44E8-AE61-7F4DE3DA1886}"/>
              </a:ext>
            </a:extLst>
          </p:cNvPr>
          <p:cNvPicPr>
            <a:picLocks noChangeAspect="1"/>
          </p:cNvPicPr>
          <p:nvPr/>
        </p:nvPicPr>
        <p:blipFill>
          <a:blip r:embed="rId2"/>
          <a:stretch>
            <a:fillRect/>
          </a:stretch>
        </p:blipFill>
        <p:spPr>
          <a:xfrm>
            <a:off x="521530" y="356308"/>
            <a:ext cx="7609596" cy="6296196"/>
          </a:xfrm>
          <a:prstGeom prst="rect">
            <a:avLst/>
          </a:prstGeom>
        </p:spPr>
      </p:pic>
    </p:spTree>
    <p:extLst>
      <p:ext uri="{BB962C8B-B14F-4D97-AF65-F5344CB8AC3E}">
        <p14:creationId xmlns:p14="http://schemas.microsoft.com/office/powerpoint/2010/main" val="10034572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53B238-F839-4B30-BB5E-EFF5DA2C31E1}"/>
              </a:ext>
            </a:extLst>
          </p:cNvPr>
          <p:cNvPicPr>
            <a:picLocks noChangeAspect="1"/>
          </p:cNvPicPr>
          <p:nvPr/>
        </p:nvPicPr>
        <p:blipFill>
          <a:blip r:embed="rId2"/>
          <a:stretch>
            <a:fillRect/>
          </a:stretch>
        </p:blipFill>
        <p:spPr>
          <a:xfrm>
            <a:off x="348046" y="484403"/>
            <a:ext cx="10905066" cy="4116662"/>
          </a:xfrm>
          <a:prstGeom prst="rect">
            <a:avLst/>
          </a:prstGeom>
        </p:spPr>
      </p:pic>
      <p:pic>
        <p:nvPicPr>
          <p:cNvPr id="5" name="Picture 4">
            <a:extLst>
              <a:ext uri="{FF2B5EF4-FFF2-40B4-BE49-F238E27FC236}">
                <a16:creationId xmlns:a16="http://schemas.microsoft.com/office/drawing/2014/main" id="{F1E1292A-092D-4545-B8E9-E8B7C63F8618}"/>
              </a:ext>
            </a:extLst>
          </p:cNvPr>
          <p:cNvPicPr>
            <a:picLocks noChangeAspect="1"/>
          </p:cNvPicPr>
          <p:nvPr/>
        </p:nvPicPr>
        <p:blipFill>
          <a:blip r:embed="rId3"/>
          <a:stretch>
            <a:fillRect/>
          </a:stretch>
        </p:blipFill>
        <p:spPr>
          <a:xfrm>
            <a:off x="6776378" y="3791439"/>
            <a:ext cx="4476734" cy="3044179"/>
          </a:xfrm>
          <a:prstGeom prst="rect">
            <a:avLst/>
          </a:prstGeom>
        </p:spPr>
      </p:pic>
    </p:spTree>
    <p:extLst>
      <p:ext uri="{BB962C8B-B14F-4D97-AF65-F5344CB8AC3E}">
        <p14:creationId xmlns:p14="http://schemas.microsoft.com/office/powerpoint/2010/main" val="35158049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323D5-82A3-48C4-AB4F-76AA749C42A2}"/>
              </a:ext>
            </a:extLst>
          </p:cNvPr>
          <p:cNvPicPr>
            <a:picLocks noChangeAspect="1"/>
          </p:cNvPicPr>
          <p:nvPr/>
        </p:nvPicPr>
        <p:blipFill>
          <a:blip r:embed="rId2"/>
          <a:stretch>
            <a:fillRect/>
          </a:stretch>
        </p:blipFill>
        <p:spPr>
          <a:xfrm>
            <a:off x="295275" y="373379"/>
            <a:ext cx="10269562" cy="1753751"/>
          </a:xfrm>
          <a:prstGeom prst="rect">
            <a:avLst/>
          </a:prstGeom>
        </p:spPr>
      </p:pic>
      <p:pic>
        <p:nvPicPr>
          <p:cNvPr id="5" name="Picture 4">
            <a:extLst>
              <a:ext uri="{FF2B5EF4-FFF2-40B4-BE49-F238E27FC236}">
                <a16:creationId xmlns:a16="http://schemas.microsoft.com/office/drawing/2014/main" id="{1197008B-0972-45D6-B8DD-3CA52955BBCE}"/>
              </a:ext>
            </a:extLst>
          </p:cNvPr>
          <p:cNvPicPr>
            <a:picLocks noChangeAspect="1"/>
          </p:cNvPicPr>
          <p:nvPr/>
        </p:nvPicPr>
        <p:blipFill>
          <a:blip r:embed="rId3"/>
          <a:stretch>
            <a:fillRect/>
          </a:stretch>
        </p:blipFill>
        <p:spPr>
          <a:xfrm>
            <a:off x="295275" y="1856935"/>
            <a:ext cx="10763513" cy="4135901"/>
          </a:xfrm>
          <a:prstGeom prst="rect">
            <a:avLst/>
          </a:prstGeom>
        </p:spPr>
      </p:pic>
    </p:spTree>
    <p:extLst>
      <p:ext uri="{BB962C8B-B14F-4D97-AF65-F5344CB8AC3E}">
        <p14:creationId xmlns:p14="http://schemas.microsoft.com/office/powerpoint/2010/main" val="38910748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30829-C73D-4C4D-BBDF-67FAC9083B80}"/>
              </a:ext>
            </a:extLst>
          </p:cNvPr>
          <p:cNvPicPr>
            <a:picLocks noChangeAspect="1"/>
          </p:cNvPicPr>
          <p:nvPr/>
        </p:nvPicPr>
        <p:blipFill>
          <a:blip r:embed="rId2"/>
          <a:stretch>
            <a:fillRect/>
          </a:stretch>
        </p:blipFill>
        <p:spPr>
          <a:xfrm>
            <a:off x="464967" y="374185"/>
            <a:ext cx="9957840" cy="2481557"/>
          </a:xfrm>
          <a:prstGeom prst="rect">
            <a:avLst/>
          </a:prstGeom>
        </p:spPr>
      </p:pic>
    </p:spTree>
    <p:extLst>
      <p:ext uri="{BB962C8B-B14F-4D97-AF65-F5344CB8AC3E}">
        <p14:creationId xmlns:p14="http://schemas.microsoft.com/office/powerpoint/2010/main" val="32989052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08D5BE-145B-4BFF-98DB-295EE8A72C0E}"/>
              </a:ext>
            </a:extLst>
          </p:cNvPr>
          <p:cNvPicPr>
            <a:picLocks noChangeAspect="1"/>
          </p:cNvPicPr>
          <p:nvPr/>
        </p:nvPicPr>
        <p:blipFill>
          <a:blip r:embed="rId2"/>
          <a:stretch>
            <a:fillRect/>
          </a:stretch>
        </p:blipFill>
        <p:spPr>
          <a:xfrm>
            <a:off x="465114" y="59518"/>
            <a:ext cx="3741126" cy="1141772"/>
          </a:xfrm>
          <a:prstGeom prst="rect">
            <a:avLst/>
          </a:prstGeom>
        </p:spPr>
      </p:pic>
      <p:pic>
        <p:nvPicPr>
          <p:cNvPr id="5" name="Picture 4">
            <a:extLst>
              <a:ext uri="{FF2B5EF4-FFF2-40B4-BE49-F238E27FC236}">
                <a16:creationId xmlns:a16="http://schemas.microsoft.com/office/drawing/2014/main" id="{A0250271-491E-4F78-BE76-0F23379750A7}"/>
              </a:ext>
            </a:extLst>
          </p:cNvPr>
          <p:cNvPicPr>
            <a:picLocks noChangeAspect="1"/>
          </p:cNvPicPr>
          <p:nvPr/>
        </p:nvPicPr>
        <p:blipFill>
          <a:blip r:embed="rId3"/>
          <a:stretch>
            <a:fillRect/>
          </a:stretch>
        </p:blipFill>
        <p:spPr>
          <a:xfrm>
            <a:off x="338503" y="1067384"/>
            <a:ext cx="6454779" cy="5731097"/>
          </a:xfrm>
          <a:prstGeom prst="rect">
            <a:avLst/>
          </a:prstGeom>
        </p:spPr>
      </p:pic>
    </p:spTree>
    <p:extLst>
      <p:ext uri="{BB962C8B-B14F-4D97-AF65-F5344CB8AC3E}">
        <p14:creationId xmlns:p14="http://schemas.microsoft.com/office/powerpoint/2010/main" val="3280692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4DBBDC-5CE4-42FE-AE73-2DB93163C996}"/>
              </a:ext>
            </a:extLst>
          </p:cNvPr>
          <p:cNvSpPr>
            <a:spLocks noGrp="1"/>
          </p:cNvSpPr>
          <p:nvPr>
            <p:ph idx="1"/>
          </p:nvPr>
        </p:nvSpPr>
        <p:spPr>
          <a:xfrm>
            <a:off x="239151" y="281354"/>
            <a:ext cx="11676184" cy="5895609"/>
          </a:xfrm>
        </p:spPr>
        <p:txBody>
          <a:bodyPr>
            <a:normAutofit/>
          </a:bodyPr>
          <a:lstStyle/>
          <a:p>
            <a:pPr algn="just"/>
            <a:r>
              <a:rPr lang="en-US" b="1" dirty="0">
                <a:latin typeface="Perpetua" panose="02020502060401020303" pitchFamily="18" charset="0"/>
              </a:rPr>
              <a:t>Swing Interoperability: </a:t>
            </a:r>
            <a:r>
              <a:rPr lang="en-US" dirty="0">
                <a:latin typeface="Perpetua" panose="02020502060401020303" pitchFamily="18" charset="0"/>
              </a:rPr>
              <a:t>In a JavaFX application, you can embed Swing content using the </a:t>
            </a:r>
            <a:r>
              <a:rPr lang="en-US" b="1" dirty="0">
                <a:latin typeface="Perpetua" panose="02020502060401020303" pitchFamily="18" charset="0"/>
              </a:rPr>
              <a:t>Swing Node </a:t>
            </a:r>
            <a:r>
              <a:rPr lang="en-US" dirty="0">
                <a:latin typeface="Perpetua" panose="02020502060401020303" pitchFamily="18" charset="0"/>
              </a:rPr>
              <a:t>class. Similarly, you can update the existing Swing applications with JavaFX features like embedded web content and rich graphics media. </a:t>
            </a:r>
          </a:p>
          <a:p>
            <a:pPr algn="just"/>
            <a:r>
              <a:rPr lang="en-US" b="1" dirty="0">
                <a:latin typeface="Perpetua" panose="02020502060401020303" pitchFamily="18" charset="0"/>
              </a:rPr>
              <a:t>Built-in UI controls: </a:t>
            </a:r>
            <a:r>
              <a:rPr lang="en-US" dirty="0">
                <a:latin typeface="Perpetua" panose="02020502060401020303" pitchFamily="18" charset="0"/>
              </a:rPr>
              <a:t>JavaFX library caters UI controls using which we can develop a full-featured application. </a:t>
            </a:r>
          </a:p>
          <a:p>
            <a:pPr algn="just"/>
            <a:r>
              <a:rPr lang="en-US" b="1" dirty="0">
                <a:latin typeface="Perpetua" panose="02020502060401020303" pitchFamily="18" charset="0"/>
              </a:rPr>
              <a:t>CSS like Styling: </a:t>
            </a:r>
            <a:r>
              <a:rPr lang="en-US" dirty="0">
                <a:latin typeface="Perpetua" panose="02020502060401020303" pitchFamily="18" charset="0"/>
              </a:rPr>
              <a:t>JavaFX provides a CSS like styling. By using this, you can improve the design of your application with a simple knowledge of CSS. </a:t>
            </a:r>
          </a:p>
          <a:p>
            <a:pPr algn="just"/>
            <a:r>
              <a:rPr lang="en-IN" b="1" dirty="0">
                <a:latin typeface="Perpetua" panose="02020502060401020303" pitchFamily="18" charset="0"/>
              </a:rPr>
              <a:t>Canvas and Printing API: </a:t>
            </a:r>
            <a:r>
              <a:rPr lang="en-IN" dirty="0">
                <a:latin typeface="Perpetua" panose="02020502060401020303" pitchFamily="18" charset="0"/>
              </a:rPr>
              <a:t>JavaFX provides Canvas, an immediate mode style of rendering API. Within the package </a:t>
            </a:r>
            <a:r>
              <a:rPr lang="en-IN" b="1" dirty="0" err="1">
                <a:latin typeface="Perpetua" panose="02020502060401020303" pitchFamily="18" charset="0"/>
              </a:rPr>
              <a:t>javafx.scene.canvas</a:t>
            </a:r>
            <a:r>
              <a:rPr lang="en-IN" b="1" dirty="0">
                <a:latin typeface="Perpetua" panose="02020502060401020303" pitchFamily="18" charset="0"/>
              </a:rPr>
              <a:t> </a:t>
            </a:r>
            <a:r>
              <a:rPr lang="en-IN" dirty="0">
                <a:latin typeface="Perpetua" panose="02020502060401020303" pitchFamily="18" charset="0"/>
              </a:rPr>
              <a:t>it holds a set of classes for canvas, using which we can draw directly within an area of the JavaFX scene. JavaFX also provides classes for Printing purposes in the package </a:t>
            </a:r>
            <a:r>
              <a:rPr lang="en-IN" b="1" dirty="0" err="1">
                <a:latin typeface="Perpetua" panose="02020502060401020303" pitchFamily="18" charset="0"/>
              </a:rPr>
              <a:t>javafx.print</a:t>
            </a:r>
            <a:r>
              <a:rPr lang="en-IN" b="1" dirty="0">
                <a:latin typeface="Perpetua" panose="02020502060401020303" pitchFamily="18" charset="0"/>
              </a:rPr>
              <a:t>. </a:t>
            </a:r>
            <a:endParaRPr lang="en-IN" dirty="0">
              <a:latin typeface="Perpetua" panose="02020502060401020303" pitchFamily="18" charset="0"/>
            </a:endParaRPr>
          </a:p>
          <a:p>
            <a:pPr marL="0" indent="0" algn="just">
              <a:buNone/>
            </a:pPr>
            <a:endParaRPr lang="en-IN" dirty="0">
              <a:latin typeface="Perpetua" panose="02020502060401020303" pitchFamily="18" charset="0"/>
            </a:endParaRPr>
          </a:p>
        </p:txBody>
      </p:sp>
    </p:spTree>
    <p:extLst>
      <p:ext uri="{BB962C8B-B14F-4D97-AF65-F5344CB8AC3E}">
        <p14:creationId xmlns:p14="http://schemas.microsoft.com/office/powerpoint/2010/main" val="14562801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41C1AD-7A50-469B-9C00-31A67AB32364}"/>
              </a:ext>
            </a:extLst>
          </p:cNvPr>
          <p:cNvPicPr>
            <a:picLocks noChangeAspect="1"/>
          </p:cNvPicPr>
          <p:nvPr/>
        </p:nvPicPr>
        <p:blipFill>
          <a:blip r:embed="rId2"/>
          <a:stretch>
            <a:fillRect/>
          </a:stretch>
        </p:blipFill>
        <p:spPr>
          <a:xfrm>
            <a:off x="484309" y="262962"/>
            <a:ext cx="6971568" cy="6534283"/>
          </a:xfrm>
          <a:prstGeom prst="rect">
            <a:avLst/>
          </a:prstGeom>
        </p:spPr>
      </p:pic>
    </p:spTree>
    <p:extLst>
      <p:ext uri="{BB962C8B-B14F-4D97-AF65-F5344CB8AC3E}">
        <p14:creationId xmlns:p14="http://schemas.microsoft.com/office/powerpoint/2010/main" val="28529118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04F3A6-527C-473D-88EA-87F96072914A}"/>
              </a:ext>
            </a:extLst>
          </p:cNvPr>
          <p:cNvPicPr>
            <a:picLocks noChangeAspect="1"/>
          </p:cNvPicPr>
          <p:nvPr/>
        </p:nvPicPr>
        <p:blipFill>
          <a:blip r:embed="rId2"/>
          <a:stretch>
            <a:fillRect/>
          </a:stretch>
        </p:blipFill>
        <p:spPr>
          <a:xfrm>
            <a:off x="248162" y="349787"/>
            <a:ext cx="7424975" cy="6262027"/>
          </a:xfrm>
          <a:prstGeom prst="rect">
            <a:avLst/>
          </a:prstGeom>
        </p:spPr>
      </p:pic>
    </p:spTree>
    <p:extLst>
      <p:ext uri="{BB962C8B-B14F-4D97-AF65-F5344CB8AC3E}">
        <p14:creationId xmlns:p14="http://schemas.microsoft.com/office/powerpoint/2010/main" val="4790027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F3CD63-FCB3-427C-82F7-C9E9FE24F11D}"/>
              </a:ext>
            </a:extLst>
          </p:cNvPr>
          <p:cNvPicPr>
            <a:picLocks noChangeAspect="1"/>
          </p:cNvPicPr>
          <p:nvPr/>
        </p:nvPicPr>
        <p:blipFill>
          <a:blip r:embed="rId2"/>
          <a:stretch>
            <a:fillRect/>
          </a:stretch>
        </p:blipFill>
        <p:spPr>
          <a:xfrm>
            <a:off x="393309" y="307438"/>
            <a:ext cx="9523647" cy="6290310"/>
          </a:xfrm>
          <a:prstGeom prst="rect">
            <a:avLst/>
          </a:prstGeom>
        </p:spPr>
      </p:pic>
    </p:spTree>
    <p:extLst>
      <p:ext uri="{BB962C8B-B14F-4D97-AF65-F5344CB8AC3E}">
        <p14:creationId xmlns:p14="http://schemas.microsoft.com/office/powerpoint/2010/main" val="32617192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2ACAD1-8A2C-4562-9EAF-D374B8C986E9}"/>
              </a:ext>
            </a:extLst>
          </p:cNvPr>
          <p:cNvPicPr>
            <a:picLocks noChangeAspect="1"/>
          </p:cNvPicPr>
          <p:nvPr/>
        </p:nvPicPr>
        <p:blipFill>
          <a:blip r:embed="rId2"/>
          <a:stretch>
            <a:fillRect/>
          </a:stretch>
        </p:blipFill>
        <p:spPr>
          <a:xfrm>
            <a:off x="119868" y="235780"/>
            <a:ext cx="7513996" cy="3534361"/>
          </a:xfrm>
          <a:prstGeom prst="rect">
            <a:avLst/>
          </a:prstGeom>
        </p:spPr>
      </p:pic>
      <p:pic>
        <p:nvPicPr>
          <p:cNvPr id="5" name="Picture 4">
            <a:extLst>
              <a:ext uri="{FF2B5EF4-FFF2-40B4-BE49-F238E27FC236}">
                <a16:creationId xmlns:a16="http://schemas.microsoft.com/office/drawing/2014/main" id="{E2507CA1-8455-4B36-82A9-AC1F0A74E924}"/>
              </a:ext>
            </a:extLst>
          </p:cNvPr>
          <p:cNvPicPr>
            <a:picLocks noChangeAspect="1"/>
          </p:cNvPicPr>
          <p:nvPr/>
        </p:nvPicPr>
        <p:blipFill>
          <a:blip r:embed="rId3"/>
          <a:stretch>
            <a:fillRect/>
          </a:stretch>
        </p:blipFill>
        <p:spPr>
          <a:xfrm>
            <a:off x="4407144" y="3429000"/>
            <a:ext cx="4539908" cy="3191589"/>
          </a:xfrm>
          <a:prstGeom prst="rect">
            <a:avLst/>
          </a:prstGeom>
        </p:spPr>
      </p:pic>
    </p:spTree>
    <p:extLst>
      <p:ext uri="{BB962C8B-B14F-4D97-AF65-F5344CB8AC3E}">
        <p14:creationId xmlns:p14="http://schemas.microsoft.com/office/powerpoint/2010/main" val="4073406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5CF1A-8731-42BA-A3F4-769CEB71FFA4}"/>
              </a:ext>
            </a:extLst>
          </p:cNvPr>
          <p:cNvPicPr>
            <a:picLocks noChangeAspect="1"/>
          </p:cNvPicPr>
          <p:nvPr/>
        </p:nvPicPr>
        <p:blipFill>
          <a:blip r:embed="rId2"/>
          <a:stretch>
            <a:fillRect/>
          </a:stretch>
        </p:blipFill>
        <p:spPr>
          <a:xfrm>
            <a:off x="643467" y="1425194"/>
            <a:ext cx="10905066" cy="4007610"/>
          </a:xfrm>
          <a:prstGeom prst="rect">
            <a:avLst/>
          </a:prstGeom>
        </p:spPr>
      </p:pic>
    </p:spTree>
    <p:extLst>
      <p:ext uri="{BB962C8B-B14F-4D97-AF65-F5344CB8AC3E}">
        <p14:creationId xmlns:p14="http://schemas.microsoft.com/office/powerpoint/2010/main" val="22034871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1211D4-17D1-4493-B4C5-11EA83F93CAE}"/>
              </a:ext>
            </a:extLst>
          </p:cNvPr>
          <p:cNvPicPr>
            <a:picLocks noChangeAspect="1"/>
          </p:cNvPicPr>
          <p:nvPr/>
        </p:nvPicPr>
        <p:blipFill>
          <a:blip r:embed="rId2"/>
          <a:stretch>
            <a:fillRect/>
          </a:stretch>
        </p:blipFill>
        <p:spPr>
          <a:xfrm>
            <a:off x="171764" y="193300"/>
            <a:ext cx="9260134" cy="6320042"/>
          </a:xfrm>
          <a:prstGeom prst="rect">
            <a:avLst/>
          </a:prstGeom>
        </p:spPr>
      </p:pic>
    </p:spTree>
    <p:extLst>
      <p:ext uri="{BB962C8B-B14F-4D97-AF65-F5344CB8AC3E}">
        <p14:creationId xmlns:p14="http://schemas.microsoft.com/office/powerpoint/2010/main" val="33005885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3FC91E-A9B9-4963-B3E2-38DFB23B8DC3}"/>
              </a:ext>
            </a:extLst>
          </p:cNvPr>
          <p:cNvPicPr>
            <a:picLocks noChangeAspect="1"/>
          </p:cNvPicPr>
          <p:nvPr/>
        </p:nvPicPr>
        <p:blipFill>
          <a:blip r:embed="rId2"/>
          <a:stretch>
            <a:fillRect/>
          </a:stretch>
        </p:blipFill>
        <p:spPr>
          <a:xfrm>
            <a:off x="413018" y="394701"/>
            <a:ext cx="9780608" cy="3034299"/>
          </a:xfrm>
          <a:prstGeom prst="rect">
            <a:avLst/>
          </a:prstGeom>
        </p:spPr>
      </p:pic>
    </p:spTree>
    <p:extLst>
      <p:ext uri="{BB962C8B-B14F-4D97-AF65-F5344CB8AC3E}">
        <p14:creationId xmlns:p14="http://schemas.microsoft.com/office/powerpoint/2010/main" val="30989472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4B6D3F-A59C-473C-B956-C5BC642A2AF5}"/>
              </a:ext>
            </a:extLst>
          </p:cNvPr>
          <p:cNvPicPr>
            <a:picLocks noChangeAspect="1"/>
          </p:cNvPicPr>
          <p:nvPr/>
        </p:nvPicPr>
        <p:blipFill>
          <a:blip r:embed="rId2"/>
          <a:stretch>
            <a:fillRect/>
          </a:stretch>
        </p:blipFill>
        <p:spPr>
          <a:xfrm>
            <a:off x="550764" y="279521"/>
            <a:ext cx="7968975" cy="6191617"/>
          </a:xfrm>
          <a:prstGeom prst="rect">
            <a:avLst/>
          </a:prstGeom>
        </p:spPr>
      </p:pic>
    </p:spTree>
    <p:extLst>
      <p:ext uri="{BB962C8B-B14F-4D97-AF65-F5344CB8AC3E}">
        <p14:creationId xmlns:p14="http://schemas.microsoft.com/office/powerpoint/2010/main" val="146011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388D2C-DD7C-4A48-ACBA-4B65EC4D1AC0}"/>
              </a:ext>
            </a:extLst>
          </p:cNvPr>
          <p:cNvPicPr>
            <a:picLocks noChangeAspect="1"/>
          </p:cNvPicPr>
          <p:nvPr/>
        </p:nvPicPr>
        <p:blipFill>
          <a:blip r:embed="rId2"/>
          <a:stretch>
            <a:fillRect/>
          </a:stretch>
        </p:blipFill>
        <p:spPr>
          <a:xfrm>
            <a:off x="482624" y="318061"/>
            <a:ext cx="7386086" cy="5871724"/>
          </a:xfrm>
          <a:prstGeom prst="rect">
            <a:avLst/>
          </a:prstGeom>
        </p:spPr>
      </p:pic>
    </p:spTree>
    <p:extLst>
      <p:ext uri="{BB962C8B-B14F-4D97-AF65-F5344CB8AC3E}">
        <p14:creationId xmlns:p14="http://schemas.microsoft.com/office/powerpoint/2010/main" val="6493693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D5A133-2D98-4F31-AAB5-7F1ADFFB6684}"/>
              </a:ext>
            </a:extLst>
          </p:cNvPr>
          <p:cNvPicPr>
            <a:picLocks noChangeAspect="1"/>
          </p:cNvPicPr>
          <p:nvPr/>
        </p:nvPicPr>
        <p:blipFill>
          <a:blip r:embed="rId2"/>
          <a:stretch>
            <a:fillRect/>
          </a:stretch>
        </p:blipFill>
        <p:spPr>
          <a:xfrm>
            <a:off x="135987" y="-1"/>
            <a:ext cx="8149883" cy="6825527"/>
          </a:xfrm>
          <a:prstGeom prst="rect">
            <a:avLst/>
          </a:prstGeom>
        </p:spPr>
      </p:pic>
    </p:spTree>
    <p:extLst>
      <p:ext uri="{BB962C8B-B14F-4D97-AF65-F5344CB8AC3E}">
        <p14:creationId xmlns:p14="http://schemas.microsoft.com/office/powerpoint/2010/main" val="2910666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4DBBDC-5CE4-42FE-AE73-2DB93163C996}"/>
              </a:ext>
            </a:extLst>
          </p:cNvPr>
          <p:cNvSpPr>
            <a:spLocks noGrp="1"/>
          </p:cNvSpPr>
          <p:nvPr>
            <p:ph idx="1"/>
          </p:nvPr>
        </p:nvSpPr>
        <p:spPr>
          <a:xfrm>
            <a:off x="239151" y="281354"/>
            <a:ext cx="11676184" cy="5895609"/>
          </a:xfrm>
        </p:spPr>
        <p:txBody>
          <a:bodyPr>
            <a:normAutofit/>
          </a:bodyPr>
          <a:lstStyle/>
          <a:p>
            <a:pPr algn="just"/>
            <a:r>
              <a:rPr lang="en-US" b="1" dirty="0">
                <a:latin typeface="Perpetua" panose="02020502060401020303" pitchFamily="18" charset="0"/>
              </a:rPr>
              <a:t>Rich set of API’s: </a:t>
            </a:r>
            <a:r>
              <a:rPr lang="en-US" dirty="0">
                <a:latin typeface="Perpetua" panose="02020502060401020303" pitchFamily="18" charset="0"/>
              </a:rPr>
              <a:t>JavaFX library provides a rich set of API’s to develop GUI applications, 2D and 3D graphics, etc. This set of API’s also includes capabilities of Java platform. Therefore, using this API, you can access the features of Java languages such as Generics, Annotations, Multithreading, and Lambda Expressions. The traditional Java Collections library was enhanced and concepts like observable lists and maps were included in it. Using these, the users can observe the changes in the data models. </a:t>
            </a:r>
          </a:p>
          <a:p>
            <a:pPr algn="just"/>
            <a:r>
              <a:rPr lang="en-US" b="1" dirty="0">
                <a:latin typeface="Perpetua" panose="02020502060401020303" pitchFamily="18" charset="0"/>
              </a:rPr>
              <a:t>Integrated Graphics library: </a:t>
            </a:r>
            <a:r>
              <a:rPr lang="en-US" dirty="0">
                <a:latin typeface="Perpetua" panose="02020502060401020303" pitchFamily="18" charset="0"/>
              </a:rPr>
              <a:t>JavaFX provides classes for </a:t>
            </a:r>
            <a:r>
              <a:rPr lang="en-US" b="1" dirty="0">
                <a:latin typeface="Perpetua" panose="02020502060401020303" pitchFamily="18" charset="0"/>
              </a:rPr>
              <a:t>2d </a:t>
            </a:r>
            <a:r>
              <a:rPr lang="en-US" dirty="0">
                <a:latin typeface="Perpetua" panose="02020502060401020303" pitchFamily="18" charset="0"/>
              </a:rPr>
              <a:t>and </a:t>
            </a:r>
            <a:r>
              <a:rPr lang="en-US" b="1" dirty="0">
                <a:latin typeface="Perpetua" panose="02020502060401020303" pitchFamily="18" charset="0"/>
              </a:rPr>
              <a:t>3d </a:t>
            </a:r>
            <a:r>
              <a:rPr lang="en-US" dirty="0">
                <a:latin typeface="Perpetua" panose="02020502060401020303" pitchFamily="18" charset="0"/>
              </a:rPr>
              <a:t>graphics. </a:t>
            </a:r>
          </a:p>
          <a:p>
            <a:pPr algn="just"/>
            <a:r>
              <a:rPr lang="en-US" b="1" dirty="0">
                <a:latin typeface="Perpetua" panose="02020502060401020303" pitchFamily="18" charset="0"/>
              </a:rPr>
              <a:t>Graphics pipeline: </a:t>
            </a:r>
            <a:r>
              <a:rPr lang="en-US" dirty="0">
                <a:latin typeface="Perpetua" panose="02020502060401020303" pitchFamily="18" charset="0"/>
              </a:rPr>
              <a:t>JavaFX supports graphics based on the Hardware-accelerated graphics pipeline known as Prism. When used with a supported Graphic Card or GPU it offers smooth graphics. In case the system does not support graphic card then prism defaults to the software rendering stack. </a:t>
            </a:r>
          </a:p>
        </p:txBody>
      </p:sp>
    </p:spTree>
    <p:extLst>
      <p:ext uri="{BB962C8B-B14F-4D97-AF65-F5344CB8AC3E}">
        <p14:creationId xmlns:p14="http://schemas.microsoft.com/office/powerpoint/2010/main" val="35103905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1" name="Freeform: Shape 1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41BB3262-3815-4D7C-BDF7-BC0054BC1F2D}"/>
              </a:ext>
            </a:extLst>
          </p:cNvPr>
          <p:cNvPicPr>
            <a:picLocks noChangeAspect="1"/>
          </p:cNvPicPr>
          <p:nvPr/>
        </p:nvPicPr>
        <p:blipFill>
          <a:blip r:embed="rId2"/>
          <a:stretch>
            <a:fillRect/>
          </a:stretch>
        </p:blipFill>
        <p:spPr>
          <a:xfrm>
            <a:off x="3764940" y="643468"/>
            <a:ext cx="6393363" cy="5571066"/>
          </a:xfrm>
          <a:prstGeom prst="rect">
            <a:avLst/>
          </a:prstGeom>
        </p:spPr>
      </p:pic>
    </p:spTree>
    <p:extLst>
      <p:ext uri="{BB962C8B-B14F-4D97-AF65-F5344CB8AC3E}">
        <p14:creationId xmlns:p14="http://schemas.microsoft.com/office/powerpoint/2010/main" val="34524607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7A3355-A5BC-4DE3-9181-3E2EC5B5B039}"/>
              </a:ext>
            </a:extLst>
          </p:cNvPr>
          <p:cNvPicPr>
            <a:picLocks noChangeAspect="1"/>
          </p:cNvPicPr>
          <p:nvPr/>
        </p:nvPicPr>
        <p:blipFill>
          <a:blip r:embed="rId2"/>
          <a:stretch>
            <a:fillRect/>
          </a:stretch>
        </p:blipFill>
        <p:spPr>
          <a:xfrm>
            <a:off x="1121833" y="643466"/>
            <a:ext cx="9948333" cy="5571067"/>
          </a:xfrm>
          <a:prstGeom prst="rect">
            <a:avLst/>
          </a:prstGeom>
        </p:spPr>
      </p:pic>
    </p:spTree>
    <p:extLst>
      <p:ext uri="{BB962C8B-B14F-4D97-AF65-F5344CB8AC3E}">
        <p14:creationId xmlns:p14="http://schemas.microsoft.com/office/powerpoint/2010/main" val="25508330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85288A-E044-46CE-8FFC-642EB985DE13}"/>
              </a:ext>
            </a:extLst>
          </p:cNvPr>
          <p:cNvSpPr>
            <a:spLocks noGrp="1"/>
          </p:cNvSpPr>
          <p:nvPr>
            <p:ph idx="1"/>
          </p:nvPr>
        </p:nvSpPr>
        <p:spPr>
          <a:xfrm>
            <a:off x="379827" y="379828"/>
            <a:ext cx="11451101" cy="6231987"/>
          </a:xfrm>
        </p:spPr>
        <p:txBody>
          <a:bodyPr>
            <a:normAutofit lnSpcReduction="10000"/>
          </a:bodyPr>
          <a:lstStyle/>
          <a:p>
            <a:pPr marL="0" indent="0" algn="just">
              <a:buNone/>
            </a:pPr>
            <a:r>
              <a:rPr lang="en-US" dirty="0">
                <a:latin typeface="Perpetua" panose="02020502060401020303" pitchFamily="18" charset="0"/>
              </a:rPr>
              <a:t>The columns value is used by </a:t>
            </a:r>
            <a:r>
              <a:rPr lang="en-US" dirty="0" err="1">
                <a:latin typeface="Perpetua" panose="02020502060401020303" pitchFamily="18" charset="0"/>
              </a:rPr>
              <a:t>TextField</a:t>
            </a:r>
            <a:r>
              <a:rPr lang="en-US" dirty="0">
                <a:latin typeface="Perpetua" panose="02020502060401020303" pitchFamily="18" charset="0"/>
              </a:rPr>
              <a:t> to determine its size. You can set the text in a text field by calling </a:t>
            </a:r>
            <a:r>
              <a:rPr lang="en-US" dirty="0" err="1">
                <a:latin typeface="Perpetua" panose="02020502060401020303" pitchFamily="18" charset="0"/>
              </a:rPr>
              <a:t>setText</a:t>
            </a:r>
            <a:r>
              <a:rPr lang="en-US" dirty="0">
                <a:latin typeface="Perpetua" panose="02020502060401020303" pitchFamily="18" charset="0"/>
              </a:rPr>
              <a:t>( ). You can obtain the current text by calling </a:t>
            </a:r>
            <a:r>
              <a:rPr lang="en-US" dirty="0" err="1">
                <a:latin typeface="Perpetua" panose="02020502060401020303" pitchFamily="18" charset="0"/>
              </a:rPr>
              <a:t>getText</a:t>
            </a:r>
            <a:r>
              <a:rPr lang="en-US" dirty="0">
                <a:latin typeface="Perpetua" panose="02020502060401020303" pitchFamily="18" charset="0"/>
              </a:rPr>
              <a:t>( ). In addition to these fundamental operations, </a:t>
            </a:r>
            <a:r>
              <a:rPr lang="en-US" dirty="0" err="1">
                <a:latin typeface="Perpetua" panose="02020502060401020303" pitchFamily="18" charset="0"/>
              </a:rPr>
              <a:t>TextField</a:t>
            </a:r>
            <a:r>
              <a:rPr lang="en-US" dirty="0">
                <a:latin typeface="Perpetua" panose="02020502060401020303" pitchFamily="18" charset="0"/>
              </a:rPr>
              <a:t> supports several other capabilities that you might want to explore, such as cut, paste, and append. You can also select a portion of the text under program control. One especially useful </a:t>
            </a:r>
            <a:r>
              <a:rPr lang="en-US" dirty="0" err="1">
                <a:latin typeface="Perpetua" panose="02020502060401020303" pitchFamily="18" charset="0"/>
              </a:rPr>
              <a:t>TextField</a:t>
            </a:r>
            <a:r>
              <a:rPr lang="en-US" dirty="0">
                <a:latin typeface="Perpetua" panose="02020502060401020303" pitchFamily="18" charset="0"/>
              </a:rPr>
              <a:t> option is the ability to set a prompting message inside the text field when the user attempts to use a blank field. To do this, call </a:t>
            </a:r>
            <a:r>
              <a:rPr lang="en-US" dirty="0" err="1">
                <a:latin typeface="Perpetua" panose="02020502060401020303" pitchFamily="18" charset="0"/>
              </a:rPr>
              <a:t>setPromptText</a:t>
            </a:r>
            <a:r>
              <a:rPr lang="en-US" dirty="0">
                <a:latin typeface="Perpetua" panose="02020502060401020303" pitchFamily="18" charset="0"/>
              </a:rPr>
              <a:t>( ), shown here: </a:t>
            </a:r>
          </a:p>
          <a:p>
            <a:pPr marL="0" indent="0" algn="just">
              <a:buNone/>
            </a:pPr>
            <a:r>
              <a:rPr lang="en-US" dirty="0">
                <a:latin typeface="Perpetua" panose="02020502060401020303" pitchFamily="18" charset="0"/>
              </a:rPr>
              <a:t>final void </a:t>
            </a:r>
            <a:r>
              <a:rPr lang="en-US" dirty="0" err="1">
                <a:latin typeface="Perpetua" panose="02020502060401020303" pitchFamily="18" charset="0"/>
              </a:rPr>
              <a:t>setPromptText</a:t>
            </a:r>
            <a:r>
              <a:rPr lang="en-US" dirty="0">
                <a:latin typeface="Perpetua" panose="02020502060401020303" pitchFamily="18" charset="0"/>
              </a:rPr>
              <a:t>(String str) </a:t>
            </a:r>
          </a:p>
          <a:p>
            <a:pPr marL="0" indent="0" algn="just">
              <a:buNone/>
            </a:pPr>
            <a:r>
              <a:rPr lang="en-US" dirty="0">
                <a:latin typeface="Perpetua" panose="02020502060401020303" pitchFamily="18" charset="0"/>
              </a:rPr>
              <a:t>In this case, str is the string displayed in the text field when no text has been entered. It is displayed using low-intensity (such as a gray tone). When the user presses enter while inside a </a:t>
            </a:r>
            <a:r>
              <a:rPr lang="en-US" dirty="0" err="1">
                <a:latin typeface="Perpetua" panose="02020502060401020303" pitchFamily="18" charset="0"/>
              </a:rPr>
              <a:t>TextField</a:t>
            </a:r>
            <a:r>
              <a:rPr lang="en-US" dirty="0">
                <a:latin typeface="Perpetua" panose="02020502060401020303" pitchFamily="18" charset="0"/>
              </a:rPr>
              <a:t>, an action event is generated. Although handling this event is often helpful, in some cases, your program will simply obtain the text when it is needed, rather than handling action events. Both approaches are demonstrated by the following program. It creates a text field that requests a search string. When the user presses enter while the text field has input focus, or presses the Get Search String button, the string is obtained and displayed. Notice that a prompting message is also included.</a:t>
            </a:r>
            <a:endParaRPr lang="en-IN" dirty="0">
              <a:latin typeface="Perpetua" panose="02020502060401020303" pitchFamily="18" charset="0"/>
            </a:endParaRPr>
          </a:p>
        </p:txBody>
      </p:sp>
    </p:spTree>
    <p:extLst>
      <p:ext uri="{BB962C8B-B14F-4D97-AF65-F5344CB8AC3E}">
        <p14:creationId xmlns:p14="http://schemas.microsoft.com/office/powerpoint/2010/main" val="41393049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F6FD93-6809-436F-A39D-CE629D6CFC2E}"/>
              </a:ext>
            </a:extLst>
          </p:cNvPr>
          <p:cNvPicPr>
            <a:picLocks noChangeAspect="1"/>
          </p:cNvPicPr>
          <p:nvPr/>
        </p:nvPicPr>
        <p:blipFill>
          <a:blip r:embed="rId2"/>
          <a:stretch>
            <a:fillRect/>
          </a:stretch>
        </p:blipFill>
        <p:spPr>
          <a:xfrm>
            <a:off x="532755" y="376180"/>
            <a:ext cx="8538034" cy="5571067"/>
          </a:xfrm>
          <a:prstGeom prst="rect">
            <a:avLst/>
          </a:prstGeom>
        </p:spPr>
      </p:pic>
    </p:spTree>
    <p:extLst>
      <p:ext uri="{BB962C8B-B14F-4D97-AF65-F5344CB8AC3E}">
        <p14:creationId xmlns:p14="http://schemas.microsoft.com/office/powerpoint/2010/main" val="12124653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08E07D-E787-46BF-A4C2-AB83489F6B0B}"/>
              </a:ext>
            </a:extLst>
          </p:cNvPr>
          <p:cNvPicPr>
            <a:picLocks noChangeAspect="1"/>
          </p:cNvPicPr>
          <p:nvPr/>
        </p:nvPicPr>
        <p:blipFill>
          <a:blip r:embed="rId2"/>
          <a:stretch>
            <a:fillRect/>
          </a:stretch>
        </p:blipFill>
        <p:spPr>
          <a:xfrm>
            <a:off x="399023" y="353670"/>
            <a:ext cx="7253801" cy="6375709"/>
          </a:xfrm>
          <a:prstGeom prst="rect">
            <a:avLst/>
          </a:prstGeom>
        </p:spPr>
      </p:pic>
    </p:spTree>
    <p:extLst>
      <p:ext uri="{BB962C8B-B14F-4D97-AF65-F5344CB8AC3E}">
        <p14:creationId xmlns:p14="http://schemas.microsoft.com/office/powerpoint/2010/main" val="15346964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7C0A9D-6A88-4110-8013-740FBD1610A8}"/>
              </a:ext>
            </a:extLst>
          </p:cNvPr>
          <p:cNvPicPr>
            <a:picLocks noChangeAspect="1"/>
          </p:cNvPicPr>
          <p:nvPr/>
        </p:nvPicPr>
        <p:blipFill>
          <a:blip r:embed="rId2"/>
          <a:stretch>
            <a:fillRect/>
          </a:stretch>
        </p:blipFill>
        <p:spPr>
          <a:xfrm>
            <a:off x="186102" y="207645"/>
            <a:ext cx="7776211" cy="6519154"/>
          </a:xfrm>
          <a:prstGeom prst="rect">
            <a:avLst/>
          </a:prstGeom>
        </p:spPr>
      </p:pic>
    </p:spTree>
    <p:extLst>
      <p:ext uri="{BB962C8B-B14F-4D97-AF65-F5344CB8AC3E}">
        <p14:creationId xmlns:p14="http://schemas.microsoft.com/office/powerpoint/2010/main" val="16142910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3A753A-66B7-43F2-BA45-402BA14F11A8}"/>
              </a:ext>
            </a:extLst>
          </p:cNvPr>
          <p:cNvPicPr>
            <a:picLocks noChangeAspect="1"/>
          </p:cNvPicPr>
          <p:nvPr/>
        </p:nvPicPr>
        <p:blipFill>
          <a:blip r:embed="rId2"/>
          <a:stretch>
            <a:fillRect/>
          </a:stretch>
        </p:blipFill>
        <p:spPr>
          <a:xfrm>
            <a:off x="210649" y="388400"/>
            <a:ext cx="8955192" cy="3040600"/>
          </a:xfrm>
          <a:prstGeom prst="rect">
            <a:avLst/>
          </a:prstGeom>
        </p:spPr>
      </p:pic>
      <p:pic>
        <p:nvPicPr>
          <p:cNvPr id="5" name="Picture 4">
            <a:extLst>
              <a:ext uri="{FF2B5EF4-FFF2-40B4-BE49-F238E27FC236}">
                <a16:creationId xmlns:a16="http://schemas.microsoft.com/office/drawing/2014/main" id="{85B752B0-A5E0-4796-8240-AF6073AB2B31}"/>
              </a:ext>
            </a:extLst>
          </p:cNvPr>
          <p:cNvPicPr>
            <a:picLocks noChangeAspect="1"/>
          </p:cNvPicPr>
          <p:nvPr/>
        </p:nvPicPr>
        <p:blipFill>
          <a:blip r:embed="rId3"/>
          <a:stretch>
            <a:fillRect/>
          </a:stretch>
        </p:blipFill>
        <p:spPr>
          <a:xfrm>
            <a:off x="4862512" y="3157391"/>
            <a:ext cx="4633180" cy="3345192"/>
          </a:xfrm>
          <a:prstGeom prst="rect">
            <a:avLst/>
          </a:prstGeom>
        </p:spPr>
      </p:pic>
    </p:spTree>
    <p:extLst>
      <p:ext uri="{BB962C8B-B14F-4D97-AF65-F5344CB8AC3E}">
        <p14:creationId xmlns:p14="http://schemas.microsoft.com/office/powerpoint/2010/main" val="7648586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4AC51E-FDFC-4B97-ABCE-D2A7105EF03F}"/>
              </a:ext>
            </a:extLst>
          </p:cNvPr>
          <p:cNvPicPr>
            <a:picLocks noChangeAspect="1"/>
          </p:cNvPicPr>
          <p:nvPr/>
        </p:nvPicPr>
        <p:blipFill>
          <a:blip r:embed="rId2"/>
          <a:stretch>
            <a:fillRect/>
          </a:stretch>
        </p:blipFill>
        <p:spPr>
          <a:xfrm>
            <a:off x="567104" y="231823"/>
            <a:ext cx="8323678" cy="6462483"/>
          </a:xfrm>
          <a:prstGeom prst="rect">
            <a:avLst/>
          </a:prstGeom>
        </p:spPr>
      </p:pic>
    </p:spTree>
    <p:extLst>
      <p:ext uri="{BB962C8B-B14F-4D97-AF65-F5344CB8AC3E}">
        <p14:creationId xmlns:p14="http://schemas.microsoft.com/office/powerpoint/2010/main" val="4025433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DD526C-7A57-488B-83A3-C5FAFCC3FBCF}"/>
              </a:ext>
            </a:extLst>
          </p:cNvPr>
          <p:cNvPicPr>
            <a:picLocks noChangeAspect="1"/>
          </p:cNvPicPr>
          <p:nvPr/>
        </p:nvPicPr>
        <p:blipFill>
          <a:blip r:embed="rId2"/>
          <a:stretch>
            <a:fillRect/>
          </a:stretch>
        </p:blipFill>
        <p:spPr>
          <a:xfrm>
            <a:off x="246444" y="263639"/>
            <a:ext cx="8913709" cy="5571067"/>
          </a:xfrm>
          <a:prstGeom prst="rect">
            <a:avLst/>
          </a:prstGeom>
        </p:spPr>
      </p:pic>
    </p:spTree>
    <p:extLst>
      <p:ext uri="{BB962C8B-B14F-4D97-AF65-F5344CB8AC3E}">
        <p14:creationId xmlns:p14="http://schemas.microsoft.com/office/powerpoint/2010/main" val="2912019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1AE14C-5483-4048-B0A9-4450A0D3D5F5}"/>
              </a:ext>
            </a:extLst>
          </p:cNvPr>
          <p:cNvPicPr>
            <a:picLocks noChangeAspect="1"/>
          </p:cNvPicPr>
          <p:nvPr/>
        </p:nvPicPr>
        <p:blipFill>
          <a:blip r:embed="rId2"/>
          <a:stretch>
            <a:fillRect/>
          </a:stretch>
        </p:blipFill>
        <p:spPr>
          <a:xfrm>
            <a:off x="407406" y="446518"/>
            <a:ext cx="10561262" cy="5571067"/>
          </a:xfrm>
          <a:prstGeom prst="rect">
            <a:avLst/>
          </a:prstGeom>
        </p:spPr>
      </p:pic>
    </p:spTree>
    <p:extLst>
      <p:ext uri="{BB962C8B-B14F-4D97-AF65-F5344CB8AC3E}">
        <p14:creationId xmlns:p14="http://schemas.microsoft.com/office/powerpoint/2010/main" val="2684554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2E677-E348-4615-A2A1-3080A294D879}"/>
              </a:ext>
            </a:extLst>
          </p:cNvPr>
          <p:cNvSpPr>
            <a:spLocks noGrp="1"/>
          </p:cNvSpPr>
          <p:nvPr>
            <p:ph type="title"/>
          </p:nvPr>
        </p:nvSpPr>
        <p:spPr>
          <a:xfrm>
            <a:off x="261424" y="182881"/>
            <a:ext cx="10515600" cy="591478"/>
          </a:xfrm>
        </p:spPr>
        <p:txBody>
          <a:bodyPr>
            <a:normAutofit fontScale="90000"/>
          </a:bodyPr>
          <a:lstStyle/>
          <a:p>
            <a:r>
              <a:rPr lang="en-IN" b="1" dirty="0">
                <a:solidFill>
                  <a:srgbClr val="FF0000"/>
                </a:solidFill>
              </a:rPr>
              <a:t>History of JavaFX </a:t>
            </a:r>
          </a:p>
        </p:txBody>
      </p:sp>
      <p:sp>
        <p:nvSpPr>
          <p:cNvPr id="3" name="Content Placeholder 2">
            <a:extLst>
              <a:ext uri="{FF2B5EF4-FFF2-40B4-BE49-F238E27FC236}">
                <a16:creationId xmlns:a16="http://schemas.microsoft.com/office/drawing/2014/main" id="{4A5F8585-C6C4-4A84-9A44-C1013881A236}"/>
              </a:ext>
            </a:extLst>
          </p:cNvPr>
          <p:cNvSpPr>
            <a:spLocks noGrp="1"/>
          </p:cNvSpPr>
          <p:nvPr>
            <p:ph idx="1"/>
          </p:nvPr>
        </p:nvSpPr>
        <p:spPr>
          <a:xfrm>
            <a:off x="391551" y="1042938"/>
            <a:ext cx="11408898" cy="5632181"/>
          </a:xfrm>
        </p:spPr>
        <p:txBody>
          <a:bodyPr>
            <a:normAutofit lnSpcReduction="10000"/>
          </a:bodyPr>
          <a:lstStyle/>
          <a:p>
            <a:pPr marL="0" indent="0" algn="just">
              <a:buNone/>
            </a:pPr>
            <a:r>
              <a:rPr lang="en-US" dirty="0">
                <a:latin typeface="Perpetua" panose="02020502060401020303" pitchFamily="18" charset="0"/>
              </a:rPr>
              <a:t>JavaFX was originally developed by </a:t>
            </a:r>
            <a:r>
              <a:rPr lang="en-US" b="1" dirty="0">
                <a:latin typeface="Perpetua" panose="02020502060401020303" pitchFamily="18" charset="0"/>
              </a:rPr>
              <a:t>Chris Oliver</a:t>
            </a:r>
            <a:r>
              <a:rPr lang="en-US" dirty="0">
                <a:latin typeface="Perpetua" panose="02020502060401020303" pitchFamily="18" charset="0"/>
              </a:rPr>
              <a:t>, when he was working for a company named </a:t>
            </a:r>
            <a:r>
              <a:rPr lang="en-US" b="1" dirty="0">
                <a:latin typeface="Perpetua" panose="02020502060401020303" pitchFamily="18" charset="0"/>
              </a:rPr>
              <a:t>See Beyond Technology Corporation, </a:t>
            </a:r>
            <a:r>
              <a:rPr lang="en-US" dirty="0">
                <a:latin typeface="Perpetua" panose="02020502060401020303" pitchFamily="18" charset="0"/>
              </a:rPr>
              <a:t>which was later acquired by </a:t>
            </a:r>
            <a:r>
              <a:rPr lang="en-US" b="1" dirty="0">
                <a:latin typeface="Perpetua" panose="02020502060401020303" pitchFamily="18" charset="0"/>
              </a:rPr>
              <a:t>Sun Microsystems </a:t>
            </a:r>
            <a:r>
              <a:rPr lang="en-US" dirty="0">
                <a:latin typeface="Perpetua" panose="02020502060401020303" pitchFamily="18" charset="0"/>
              </a:rPr>
              <a:t>in the year 2005. </a:t>
            </a:r>
          </a:p>
          <a:p>
            <a:pPr marL="0" indent="0" algn="just">
              <a:buNone/>
            </a:pPr>
            <a:r>
              <a:rPr lang="en-US" dirty="0">
                <a:latin typeface="Perpetua" panose="02020502060401020303" pitchFamily="18" charset="0"/>
              </a:rPr>
              <a:t>The following points give us more information of this project: </a:t>
            </a:r>
          </a:p>
          <a:p>
            <a:pPr algn="just"/>
            <a:r>
              <a:rPr lang="en-US" dirty="0">
                <a:latin typeface="Perpetua" panose="02020502060401020303" pitchFamily="18" charset="0"/>
              </a:rPr>
              <a:t>Initially this project was named as F3 (</a:t>
            </a:r>
            <a:r>
              <a:rPr lang="en-US" b="1" dirty="0">
                <a:latin typeface="Perpetua" panose="02020502060401020303" pitchFamily="18" charset="0"/>
              </a:rPr>
              <a:t>Form Follows Functions</a:t>
            </a:r>
            <a:r>
              <a:rPr lang="en-US" dirty="0">
                <a:latin typeface="Perpetua" panose="02020502060401020303" pitchFamily="18" charset="0"/>
              </a:rPr>
              <a:t>) and it was developed with an intention to provide richer interfaces for developing GUI Applications. </a:t>
            </a:r>
          </a:p>
          <a:p>
            <a:pPr algn="just"/>
            <a:endParaRPr lang="en-IN" dirty="0">
              <a:latin typeface="Perpetua" panose="02020502060401020303" pitchFamily="18" charset="0"/>
            </a:endParaRPr>
          </a:p>
          <a:p>
            <a:pPr algn="just"/>
            <a:r>
              <a:rPr lang="en-US" b="1" dirty="0">
                <a:latin typeface="Perpetua" panose="02020502060401020303" pitchFamily="18" charset="0"/>
              </a:rPr>
              <a:t>Sun Microsystems </a:t>
            </a:r>
            <a:r>
              <a:rPr lang="en-US" dirty="0">
                <a:latin typeface="Perpetua" panose="02020502060401020303" pitchFamily="18" charset="0"/>
              </a:rPr>
              <a:t>acquired the See Beyond company in June 2005, it adapted the F3 project as </a:t>
            </a:r>
            <a:r>
              <a:rPr lang="en-US" b="1" dirty="0">
                <a:latin typeface="Perpetua" panose="02020502060401020303" pitchFamily="18" charset="0"/>
              </a:rPr>
              <a:t>JavaFX. </a:t>
            </a:r>
            <a:endParaRPr lang="en-US" dirty="0">
              <a:latin typeface="Perpetua" panose="02020502060401020303" pitchFamily="18" charset="0"/>
            </a:endParaRPr>
          </a:p>
          <a:p>
            <a:pPr algn="just"/>
            <a:endParaRPr lang="en-IN" dirty="0">
              <a:latin typeface="Perpetua" panose="02020502060401020303" pitchFamily="18" charset="0"/>
            </a:endParaRPr>
          </a:p>
          <a:p>
            <a:pPr algn="just"/>
            <a:r>
              <a:rPr lang="en-US" dirty="0">
                <a:latin typeface="Perpetua" panose="02020502060401020303" pitchFamily="18" charset="0"/>
              </a:rPr>
              <a:t>In the year 2007, JavaFX was announced officially at </a:t>
            </a:r>
            <a:r>
              <a:rPr lang="en-US" b="1" dirty="0">
                <a:latin typeface="Perpetua" panose="02020502060401020303" pitchFamily="18" charset="0"/>
              </a:rPr>
              <a:t>Java One</a:t>
            </a:r>
            <a:r>
              <a:rPr lang="en-US" dirty="0">
                <a:latin typeface="Perpetua" panose="02020502060401020303" pitchFamily="18" charset="0"/>
              </a:rPr>
              <a:t>, a world wide web conference which is held yearly. </a:t>
            </a:r>
          </a:p>
          <a:p>
            <a:pPr marL="0" indent="0" algn="just">
              <a:buNone/>
            </a:pPr>
            <a:endParaRPr lang="en-IN" dirty="0">
              <a:latin typeface="Perpetua" panose="02020502060401020303" pitchFamily="18" charset="0"/>
            </a:endParaRPr>
          </a:p>
        </p:txBody>
      </p:sp>
    </p:spTree>
    <p:extLst>
      <p:ext uri="{BB962C8B-B14F-4D97-AF65-F5344CB8AC3E}">
        <p14:creationId xmlns:p14="http://schemas.microsoft.com/office/powerpoint/2010/main" val="6022392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6E3C15-87CE-4BE8-89F6-4B89C704B50B}"/>
              </a:ext>
            </a:extLst>
          </p:cNvPr>
          <p:cNvPicPr>
            <a:picLocks noChangeAspect="1"/>
          </p:cNvPicPr>
          <p:nvPr/>
        </p:nvPicPr>
        <p:blipFill>
          <a:blip r:embed="rId2"/>
          <a:stretch>
            <a:fillRect/>
          </a:stretch>
        </p:blipFill>
        <p:spPr>
          <a:xfrm>
            <a:off x="289560" y="257028"/>
            <a:ext cx="7729342" cy="6031229"/>
          </a:xfrm>
          <a:prstGeom prst="rect">
            <a:avLst/>
          </a:prstGeom>
        </p:spPr>
      </p:pic>
    </p:spTree>
    <p:extLst>
      <p:ext uri="{BB962C8B-B14F-4D97-AF65-F5344CB8AC3E}">
        <p14:creationId xmlns:p14="http://schemas.microsoft.com/office/powerpoint/2010/main" val="1625214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FE5FCB-3E35-4EF6-88FF-8675C5A57F43}"/>
              </a:ext>
            </a:extLst>
          </p:cNvPr>
          <p:cNvPicPr>
            <a:picLocks noChangeAspect="1"/>
          </p:cNvPicPr>
          <p:nvPr/>
        </p:nvPicPr>
        <p:blipFill>
          <a:blip r:embed="rId2"/>
          <a:stretch>
            <a:fillRect/>
          </a:stretch>
        </p:blipFill>
        <p:spPr>
          <a:xfrm>
            <a:off x="347443" y="368470"/>
            <a:ext cx="9123768" cy="6144872"/>
          </a:xfrm>
          <a:prstGeom prst="rect">
            <a:avLst/>
          </a:prstGeom>
        </p:spPr>
      </p:pic>
    </p:spTree>
    <p:extLst>
      <p:ext uri="{BB962C8B-B14F-4D97-AF65-F5344CB8AC3E}">
        <p14:creationId xmlns:p14="http://schemas.microsoft.com/office/powerpoint/2010/main" val="27335812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AA8F1E-16A7-4BCF-BBCC-2E29F0D5FAE5}"/>
              </a:ext>
            </a:extLst>
          </p:cNvPr>
          <p:cNvPicPr>
            <a:picLocks noChangeAspect="1"/>
          </p:cNvPicPr>
          <p:nvPr/>
        </p:nvPicPr>
        <p:blipFill>
          <a:blip r:embed="rId2"/>
          <a:stretch>
            <a:fillRect/>
          </a:stretch>
        </p:blipFill>
        <p:spPr>
          <a:xfrm>
            <a:off x="565199" y="167932"/>
            <a:ext cx="7425250" cy="6616559"/>
          </a:xfrm>
          <a:prstGeom prst="rect">
            <a:avLst/>
          </a:prstGeom>
        </p:spPr>
      </p:pic>
    </p:spTree>
    <p:extLst>
      <p:ext uri="{BB962C8B-B14F-4D97-AF65-F5344CB8AC3E}">
        <p14:creationId xmlns:p14="http://schemas.microsoft.com/office/powerpoint/2010/main" val="34913149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5C8E71-0DB2-4907-BB43-801BFD8ABEA1}"/>
              </a:ext>
            </a:extLst>
          </p:cNvPr>
          <p:cNvPicPr>
            <a:picLocks noChangeAspect="1"/>
          </p:cNvPicPr>
          <p:nvPr/>
        </p:nvPicPr>
        <p:blipFill>
          <a:blip r:embed="rId2"/>
          <a:stretch>
            <a:fillRect/>
          </a:stretch>
        </p:blipFill>
        <p:spPr>
          <a:xfrm>
            <a:off x="517939" y="511418"/>
            <a:ext cx="7020174" cy="2034833"/>
          </a:xfrm>
          <a:prstGeom prst="rect">
            <a:avLst/>
          </a:prstGeom>
        </p:spPr>
      </p:pic>
      <p:pic>
        <p:nvPicPr>
          <p:cNvPr id="5" name="Picture 4">
            <a:extLst>
              <a:ext uri="{FF2B5EF4-FFF2-40B4-BE49-F238E27FC236}">
                <a16:creationId xmlns:a16="http://schemas.microsoft.com/office/drawing/2014/main" id="{B96256C9-2047-487B-AD87-9302D2B2AB93}"/>
              </a:ext>
            </a:extLst>
          </p:cNvPr>
          <p:cNvPicPr>
            <a:picLocks noChangeAspect="1"/>
          </p:cNvPicPr>
          <p:nvPr/>
        </p:nvPicPr>
        <p:blipFill>
          <a:blip r:embed="rId3"/>
          <a:stretch>
            <a:fillRect/>
          </a:stretch>
        </p:blipFill>
        <p:spPr>
          <a:xfrm>
            <a:off x="5197573" y="2135138"/>
            <a:ext cx="3735412" cy="4076471"/>
          </a:xfrm>
          <a:prstGeom prst="rect">
            <a:avLst/>
          </a:prstGeom>
        </p:spPr>
      </p:pic>
    </p:spTree>
    <p:extLst>
      <p:ext uri="{BB962C8B-B14F-4D97-AF65-F5344CB8AC3E}">
        <p14:creationId xmlns:p14="http://schemas.microsoft.com/office/powerpoint/2010/main" val="28995937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TotalTime>
  <Words>2840</Words>
  <Application>Microsoft Office PowerPoint</Application>
  <PresentationFormat>Widescreen</PresentationFormat>
  <Paragraphs>97</Paragraphs>
  <Slides>93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93</vt:i4>
      </vt:variant>
    </vt:vector>
  </HeadingPairs>
  <TitlesOfParts>
    <vt:vector size="98" baseType="lpstr">
      <vt:lpstr>Arial</vt:lpstr>
      <vt:lpstr>Calibri</vt:lpstr>
      <vt:lpstr>Calibri Light</vt:lpstr>
      <vt:lpstr>Perpetua</vt:lpstr>
      <vt:lpstr>Office Theme</vt:lpstr>
      <vt:lpstr>JavaFX</vt:lpstr>
      <vt:lpstr>JavaFX Overview</vt:lpstr>
      <vt:lpstr>PowerPoint Presentation</vt:lpstr>
      <vt:lpstr>PowerPoint Presentation</vt:lpstr>
      <vt:lpstr>Need of JavaFX</vt:lpstr>
      <vt:lpstr>Features of JavaFX </vt:lpstr>
      <vt:lpstr>PowerPoint Presentation</vt:lpstr>
      <vt:lpstr>PowerPoint Presentation</vt:lpstr>
      <vt:lpstr>History of JavaFX </vt:lpstr>
      <vt:lpstr>History of JavaFX </vt:lpstr>
      <vt:lpstr>JavaFX Basic Concepts</vt:lpstr>
      <vt:lpstr>PowerPoint Presentation</vt:lpstr>
      <vt:lpstr>PowerPoint Presentation</vt:lpstr>
      <vt:lpstr>PowerPoint Presentation</vt:lpstr>
      <vt:lpstr>The Application Class and the Life-cycle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RadioButton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JavaFX</dc:title>
  <dc:creator>Abhishek Rao</dc:creator>
  <cp:lastModifiedBy>Abhishek Rao</cp:lastModifiedBy>
  <cp:revision>24</cp:revision>
  <dcterms:created xsi:type="dcterms:W3CDTF">2021-06-04T04:59:54Z</dcterms:created>
  <dcterms:modified xsi:type="dcterms:W3CDTF">2021-06-04T09:20:02Z</dcterms:modified>
</cp:coreProperties>
</file>